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330" r:id="rId2"/>
    <p:sldId id="295" r:id="rId3"/>
    <p:sldId id="281" r:id="rId4"/>
    <p:sldId id="297" r:id="rId5"/>
    <p:sldId id="299" r:id="rId6"/>
    <p:sldId id="282" r:id="rId7"/>
    <p:sldId id="301" r:id="rId8"/>
    <p:sldId id="302" r:id="rId9"/>
    <p:sldId id="260" r:id="rId10"/>
    <p:sldId id="303" r:id="rId11"/>
    <p:sldId id="262" r:id="rId12"/>
    <p:sldId id="263" r:id="rId13"/>
    <p:sldId id="264" r:id="rId14"/>
    <p:sldId id="333" r:id="rId15"/>
    <p:sldId id="334" r:id="rId16"/>
    <p:sldId id="266" r:id="rId17"/>
    <p:sldId id="267" r:id="rId18"/>
    <p:sldId id="268" r:id="rId19"/>
    <p:sldId id="305" r:id="rId20"/>
    <p:sldId id="306" r:id="rId21"/>
    <p:sldId id="307" r:id="rId22"/>
    <p:sldId id="308" r:id="rId23"/>
    <p:sldId id="273" r:id="rId24"/>
    <p:sldId id="274" r:id="rId25"/>
    <p:sldId id="275" r:id="rId26"/>
    <p:sldId id="285" r:id="rId27"/>
    <p:sldId id="309" r:id="rId28"/>
    <p:sldId id="276" r:id="rId29"/>
    <p:sldId id="277" r:id="rId30"/>
    <p:sldId id="278" r:id="rId31"/>
    <p:sldId id="286" r:id="rId32"/>
    <p:sldId id="287" r:id="rId33"/>
    <p:sldId id="288" r:id="rId34"/>
    <p:sldId id="290" r:id="rId35"/>
    <p:sldId id="313" r:id="rId36"/>
    <p:sldId id="312" r:id="rId37"/>
    <p:sldId id="314" r:id="rId38"/>
    <p:sldId id="321" r:id="rId39"/>
    <p:sldId id="320" r:id="rId40"/>
    <p:sldId id="323" r:id="rId41"/>
    <p:sldId id="319" r:id="rId42"/>
    <p:sldId id="324" r:id="rId43"/>
    <p:sldId id="325" r:id="rId44"/>
    <p:sldId id="328" r:id="rId45"/>
    <p:sldId id="335" r:id="rId46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0033CC"/>
    <a:srgbClr val="CCFFFF"/>
    <a:srgbClr val="FFCCCC"/>
    <a:srgbClr val="FFCCFF"/>
    <a:srgbClr val="FFFF99"/>
    <a:srgbClr val="FF33CC"/>
    <a:srgbClr val="FF0000"/>
    <a:srgbClr val="FF99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78A49-165F-470E-89EB-38D1CF4130C3}" type="datetimeFigureOut">
              <a:rPr lang="it-IT" smtClean="0"/>
              <a:t>09/01/2025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122BE-B0BC-4470-BF73-8D056416CB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7012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737B-352C-4688-AEC7-5BD61E40E3E5}" type="datetimeFigureOut">
              <a:rPr lang="it-IT" smtClean="0"/>
              <a:t>09/01/2025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F1E0-66A7-4272-A739-A3662B2E12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9428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737B-352C-4688-AEC7-5BD61E40E3E5}" type="datetimeFigureOut">
              <a:rPr lang="it-IT" smtClean="0"/>
              <a:t>09/01/2025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F1E0-66A7-4272-A739-A3662B2E12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381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737B-352C-4688-AEC7-5BD61E40E3E5}" type="datetimeFigureOut">
              <a:rPr lang="it-IT" smtClean="0"/>
              <a:t>09/01/2025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F1E0-66A7-4272-A739-A3662B2E12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59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737B-352C-4688-AEC7-5BD61E40E3E5}" type="datetimeFigureOut">
              <a:rPr lang="it-IT" smtClean="0"/>
              <a:t>09/01/2025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F1E0-66A7-4272-A739-A3662B2E12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3455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737B-352C-4688-AEC7-5BD61E40E3E5}" type="datetimeFigureOut">
              <a:rPr lang="it-IT" smtClean="0"/>
              <a:t>09/01/2025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F1E0-66A7-4272-A739-A3662B2E12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80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737B-352C-4688-AEC7-5BD61E40E3E5}" type="datetimeFigureOut">
              <a:rPr lang="it-IT" smtClean="0"/>
              <a:t>09/01/2025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F1E0-66A7-4272-A739-A3662B2E12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528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737B-352C-4688-AEC7-5BD61E40E3E5}" type="datetimeFigureOut">
              <a:rPr lang="it-IT" smtClean="0"/>
              <a:t>09/01/2025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F1E0-66A7-4272-A739-A3662B2E12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125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737B-352C-4688-AEC7-5BD61E40E3E5}" type="datetimeFigureOut">
              <a:rPr lang="it-IT" smtClean="0"/>
              <a:t>09/01/2025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F1E0-66A7-4272-A739-A3662B2E12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92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737B-352C-4688-AEC7-5BD61E40E3E5}" type="datetimeFigureOut">
              <a:rPr lang="it-IT" smtClean="0"/>
              <a:t>09/01/2025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F1E0-66A7-4272-A739-A3662B2E12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370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737B-352C-4688-AEC7-5BD61E40E3E5}" type="datetimeFigureOut">
              <a:rPr lang="it-IT" smtClean="0"/>
              <a:t>09/01/2025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F1E0-66A7-4272-A739-A3662B2E12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1070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737B-352C-4688-AEC7-5BD61E40E3E5}" type="datetimeFigureOut">
              <a:rPr lang="it-IT" smtClean="0"/>
              <a:t>09/01/2025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F1E0-66A7-4272-A739-A3662B2E12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38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8737B-352C-4688-AEC7-5BD61E40E3E5}" type="datetimeFigureOut">
              <a:rPr lang="it-IT" smtClean="0"/>
              <a:t>09/01/2025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9F1E0-66A7-4272-A739-A3662B2E12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159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fpcassino@frosinoneformazione.it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fpcassino@frosinoneformazione.it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fpcassino@frosinoneformazione.it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mailto:cfpcassino@frosinoneformazione.it" TargetMode="Externa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fpcassino@frosinoneformazione.it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fpcassino@frosinoneformazione.it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fpcassino@frosinoneformazione.it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43608" y="2708920"/>
            <a:ext cx="7232848" cy="1775048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algn="ctr">
              <a:tabLst>
                <a:tab pos="3060065" algn="ctr"/>
                <a:tab pos="6120130" algn="r"/>
              </a:tabLst>
            </a:pPr>
            <a:r>
              <a:rPr lang="it-IT" sz="2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CENTRO DI FORMAZIONE PROFESSIONALE </a:t>
            </a:r>
          </a:p>
          <a:p>
            <a:pPr algn="ctr">
              <a:tabLst>
                <a:tab pos="3060065" algn="ctr"/>
                <a:tab pos="6120130" algn="r"/>
              </a:tabLst>
            </a:pPr>
            <a:r>
              <a:rPr lang="it-IT" sz="2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SEDE DI CASSINO</a:t>
            </a:r>
            <a:endParaRPr lang="it-IT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3060065" algn="ctr"/>
                <a:tab pos="6120130" algn="r"/>
              </a:tabLst>
            </a:pPr>
            <a:r>
              <a:rPr lang="it-IT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Viale Bonomi N. 2 – Tel. 0776 23506 – </a:t>
            </a:r>
          </a:p>
          <a:p>
            <a:pPr algn="ctr">
              <a:tabLst>
                <a:tab pos="3060065" algn="ctr"/>
                <a:tab pos="6120130" algn="r"/>
              </a:tabLst>
            </a:pPr>
            <a:r>
              <a:rPr lang="it-IT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email: </a:t>
            </a:r>
            <a:r>
              <a:rPr lang="it-IT" sz="18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cfpcassino@frosinoneformazione.it</a:t>
            </a:r>
            <a:endParaRPr lang="it-IT" sz="1800" u="sng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3060065" algn="ctr"/>
                <a:tab pos="6120130" algn="r"/>
              </a:tabLst>
            </a:pPr>
            <a:endParaRPr lang="it-IT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B7E7307-6524-41DF-B337-0C246018676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92670"/>
            <a:ext cx="3119022" cy="1141549"/>
          </a:xfrm>
          <a:prstGeom prst="rect">
            <a:avLst/>
          </a:prstGeom>
        </p:spPr>
      </p:pic>
      <p:pic>
        <p:nvPicPr>
          <p:cNvPr id="5" name="Immagine 4" descr="provinc">
            <a:extLst>
              <a:ext uri="{FF2B5EF4-FFF2-40B4-BE49-F238E27FC236}">
                <a16:creationId xmlns:a16="http://schemas.microsoft.com/office/drawing/2014/main" id="{B2CC72AF-3BED-497E-BAA8-8514D435DB2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020" y="292343"/>
            <a:ext cx="866775" cy="8858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sellaDiTesto 5"/>
          <p:cNvSpPr txBox="1"/>
          <p:nvPr/>
        </p:nvSpPr>
        <p:spPr>
          <a:xfrm>
            <a:off x="1043608" y="4941168"/>
            <a:ext cx="72008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SITO DELL’ENTE: </a:t>
            </a:r>
            <a:r>
              <a:rPr lang="it-IT" sz="2400" b="1" dirty="0">
                <a:solidFill>
                  <a:schemeClr val="accent1"/>
                </a:solidFill>
              </a:rPr>
              <a:t>WWW.FROSINONEFORMAZIONE.IT</a:t>
            </a:r>
          </a:p>
          <a:p>
            <a:endParaRPr lang="it-IT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08703828-95D7-424F-8846-A53392F117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808" y="416351"/>
            <a:ext cx="2234483" cy="574955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FB0F89C4-55CF-42E2-9C67-07985F3449D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934" y="539089"/>
            <a:ext cx="579120" cy="39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58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it-IT" b="1" dirty="0"/>
              <a:t>PERCORSO SCOLASTICO </a:t>
            </a:r>
            <a:br>
              <a:rPr lang="it-IT" b="1" dirty="0"/>
            </a:br>
            <a:r>
              <a:rPr lang="it-IT" dirty="0"/>
              <a:t>5 ANNI (3+1+1)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8920"/>
          </a:xfrm>
          <a:solidFill>
            <a:srgbClr val="FFCCFF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2400" dirty="0"/>
              <a:t>RIASSUMENDO: NEL PERCORSO DI STUDI  DI 5 ANNI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3000" dirty="0"/>
              <a:t>ACQUISIAMO 4 (QUATTRO) TITOLI 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it-IT" b="1" dirty="0"/>
              <a:t>ATTESTATO DI QUALIFICA al 3° anno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it-IT" b="1" dirty="0"/>
              <a:t>DIPLOMA TECNICO AL 4° ANNO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it-IT" b="1" dirty="0"/>
              <a:t>ABILITAZIONE PER L’ATTIVITA’ AL 4° ANNO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800" b="1" dirty="0"/>
              <a:t>PRESSO IL C.F.P. DI CASSINO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24490" y="4546266"/>
            <a:ext cx="8136904" cy="553998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it-IT" sz="2000" dirty="0">
                <a:solidFill>
                  <a:srgbClr val="FF0000"/>
                </a:solidFill>
              </a:rPr>
              <a:t>4.</a:t>
            </a:r>
            <a:r>
              <a:rPr lang="it-IT" sz="2000" b="1" dirty="0">
                <a:solidFill>
                  <a:srgbClr val="FF0000"/>
                </a:solidFill>
              </a:rPr>
              <a:t>DIPLOMA DI MATURITA’ AL 5° ANNO</a:t>
            </a:r>
            <a:r>
              <a:rPr lang="it-IT" sz="2000" dirty="0">
                <a:solidFill>
                  <a:srgbClr val="FF0000"/>
                </a:solidFill>
              </a:rPr>
              <a:t>  -  </a:t>
            </a:r>
            <a:r>
              <a:rPr lang="it-IT" b="1" dirty="0">
                <a:solidFill>
                  <a:srgbClr val="FF0000"/>
                </a:solidFill>
              </a:rPr>
              <a:t>PRESSO ALTRI  ISTITUTI SUPERIORI</a:t>
            </a:r>
            <a:r>
              <a:rPr lang="it-IT" sz="3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524490" y="5296580"/>
            <a:ext cx="8136904" cy="1200329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it-IT" sz="2400" b="1" dirty="0">
                <a:solidFill>
                  <a:prstClr val="black"/>
                </a:solidFill>
              </a:rPr>
              <a:t>NELLE ALTRE SCUOLE  IN 5 ANNI</a:t>
            </a:r>
          </a:p>
          <a:p>
            <a:pPr lvl="0" algn="ctr"/>
            <a:r>
              <a:rPr lang="it-IT" sz="2400" b="1" dirty="0">
                <a:solidFill>
                  <a:prstClr val="black"/>
                </a:solidFill>
              </a:rPr>
              <a:t>SI PRENDE SOLAMENTE UN TITOLO </a:t>
            </a:r>
          </a:p>
          <a:p>
            <a:pPr lvl="0" algn="ctr"/>
            <a:r>
              <a:rPr lang="it-IT" sz="2400" b="1" dirty="0">
                <a:solidFill>
                  <a:prstClr val="black"/>
                </a:solidFill>
              </a:rPr>
              <a:t>«IL DIPLOMA DI MATURITA’»</a:t>
            </a:r>
          </a:p>
        </p:txBody>
      </p:sp>
    </p:spTree>
    <p:extLst>
      <p:ext uri="{BB962C8B-B14F-4D97-AF65-F5344CB8AC3E}">
        <p14:creationId xmlns:p14="http://schemas.microsoft.com/office/powerpoint/2010/main" val="1615976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it-IT" dirty="0"/>
              <a:t>CORSI GRATUITI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CCFFFF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it-IT" dirty="0">
                <a:solidFill>
                  <a:schemeClr val="tx2"/>
                </a:solidFill>
              </a:rPr>
              <a:t>CORSI </a:t>
            </a:r>
            <a:r>
              <a:rPr lang="it-IT" b="1" dirty="0">
                <a:solidFill>
                  <a:schemeClr val="tx2"/>
                </a:solidFill>
              </a:rPr>
              <a:t>GRATUITI</a:t>
            </a:r>
            <a:r>
              <a:rPr lang="it-IT" dirty="0">
                <a:solidFill>
                  <a:schemeClr val="tx2"/>
                </a:solidFill>
              </a:rPr>
              <a:t> ………. PERCHE’ </a:t>
            </a:r>
            <a:r>
              <a:rPr lang="it-IT" b="1" dirty="0">
                <a:solidFill>
                  <a:schemeClr val="tx2"/>
                </a:solidFill>
              </a:rPr>
              <a:t>NON SI PAGANO LE TASSE SCOLASTICHE,</a:t>
            </a:r>
          </a:p>
          <a:p>
            <a:pPr algn="r"/>
            <a:r>
              <a:rPr lang="it-IT" dirty="0">
                <a:solidFill>
                  <a:schemeClr val="tx2"/>
                </a:solidFill>
              </a:rPr>
              <a:t> RICORDIAMO CHE E’ L’UNICA SCUOLA CHE PER L’ISCRIZIONE, NON FA PAGARE LE TASSE</a:t>
            </a:r>
          </a:p>
          <a:p>
            <a:pPr lvl="0"/>
            <a:r>
              <a:rPr lang="it-IT" dirty="0">
                <a:solidFill>
                  <a:srgbClr val="7030A0"/>
                </a:solidFill>
              </a:rPr>
              <a:t>CORSI </a:t>
            </a:r>
            <a:r>
              <a:rPr lang="it-IT" b="1" dirty="0">
                <a:solidFill>
                  <a:srgbClr val="7030A0"/>
                </a:solidFill>
              </a:rPr>
              <a:t>GRATUITI</a:t>
            </a:r>
            <a:r>
              <a:rPr lang="it-IT" dirty="0">
                <a:solidFill>
                  <a:srgbClr val="7030A0"/>
                </a:solidFill>
              </a:rPr>
              <a:t> ……PERCHE’ IL </a:t>
            </a:r>
            <a:r>
              <a:rPr lang="it-IT" b="1" dirty="0">
                <a:solidFill>
                  <a:srgbClr val="7030A0"/>
                </a:solidFill>
              </a:rPr>
              <a:t>MATERIALE DIDATTICO, L’ABBIGLIAMENTO E IL MATERIALE DI LABORATORIO E’ FORNITO  DALLA SCUOLA</a:t>
            </a:r>
            <a:endParaRPr lang="it-IT" dirty="0">
              <a:solidFill>
                <a:srgbClr val="7030A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8483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it-IT" b="1" dirty="0"/>
              <a:t>CORSI GRATUITI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3196951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it-IT" dirty="0"/>
              <a:t>……..PERCHE’ </a:t>
            </a:r>
            <a:r>
              <a:rPr lang="it-IT" b="1" dirty="0"/>
              <a:t>DURANTE IL TIROCINIO O STAGE, </a:t>
            </a:r>
          </a:p>
          <a:p>
            <a:pPr marL="0" lvl="0" indent="0" algn="ctr">
              <a:buNone/>
            </a:pPr>
            <a:r>
              <a:rPr lang="it-IT" b="1" dirty="0">
                <a:solidFill>
                  <a:srgbClr val="0070C0"/>
                </a:solidFill>
              </a:rPr>
              <a:t>Percorso DIDATTICO </a:t>
            </a:r>
          </a:p>
          <a:p>
            <a:pPr marL="0" lvl="0" indent="0" algn="ctr">
              <a:buNone/>
            </a:pPr>
            <a:r>
              <a:rPr lang="it-IT" b="1" dirty="0">
                <a:solidFill>
                  <a:srgbClr val="0070C0"/>
                </a:solidFill>
              </a:rPr>
              <a:t>NON SVOLTO A SCUOLA MA NELLE AZIENDE</a:t>
            </a:r>
          </a:p>
          <a:p>
            <a:pPr marL="0" lvl="0" indent="0" algn="ctr">
              <a:buNone/>
            </a:pPr>
            <a:r>
              <a:rPr lang="it-IT" b="1" dirty="0">
                <a:solidFill>
                  <a:srgbClr val="9900CC"/>
                </a:solidFill>
              </a:rPr>
              <a:t>GLI ALLIEVI SONO COPERTI DA ASSICURAZIONI INAIL E R.C.</a:t>
            </a:r>
          </a:p>
          <a:p>
            <a:pPr marL="0" lvl="0" indent="0" algn="ctr">
              <a:buNone/>
            </a:pPr>
            <a:r>
              <a:rPr lang="it-IT" b="1" dirty="0">
                <a:solidFill>
                  <a:srgbClr val="009900"/>
                </a:solidFill>
              </a:rPr>
              <a:t>PAGATE DALLA SCUOLA</a:t>
            </a:r>
            <a:endParaRPr lang="it-IT" dirty="0">
              <a:solidFill>
                <a:srgbClr val="009900"/>
              </a:solidFill>
            </a:endParaRPr>
          </a:p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5301208"/>
            <a:ext cx="8280920" cy="1077218"/>
          </a:xfrm>
          <a:prstGeom prst="rect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…….PER I LIBRI ?….. NON C’E’ L’ACQUISTO!!!</a:t>
            </a:r>
          </a:p>
          <a:p>
            <a:pPr algn="ctr"/>
            <a:r>
              <a:rPr lang="it-IT" sz="3200" b="1" dirty="0"/>
              <a:t>CHIEDERE PRESSO IL CENTRO </a:t>
            </a:r>
          </a:p>
        </p:txBody>
      </p:sp>
    </p:spTree>
    <p:extLst>
      <p:ext uri="{BB962C8B-B14F-4D97-AF65-F5344CB8AC3E}">
        <p14:creationId xmlns:p14="http://schemas.microsoft.com/office/powerpoint/2010/main" val="3563085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CCC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it-IT" b="1" dirty="0"/>
              <a:t>FORMAZIONE PROFESSIONALE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752528"/>
          </a:xfrm>
          <a:solidFill>
            <a:srgbClr val="FFCCCC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it-IT" b="1" dirty="0">
                <a:solidFill>
                  <a:srgbClr val="008000"/>
                </a:solidFill>
              </a:rPr>
              <a:t>FORMAZIONE PROFESSIONALE</a:t>
            </a:r>
            <a:r>
              <a:rPr lang="it-IT" dirty="0">
                <a:solidFill>
                  <a:srgbClr val="008000"/>
                </a:solidFill>
              </a:rPr>
              <a:t>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dirty="0">
                <a:solidFill>
                  <a:srgbClr val="008000"/>
                </a:solidFill>
              </a:rPr>
              <a:t>E’ LA DICITURA CHE CI DIFFERENZIA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dirty="0">
                <a:solidFill>
                  <a:srgbClr val="008000"/>
                </a:solidFill>
              </a:rPr>
              <a:t>DALLE ALTRE SCUOLE.</a:t>
            </a:r>
          </a:p>
          <a:p>
            <a:pPr marL="0" indent="0">
              <a:buNone/>
            </a:pPr>
            <a:endParaRPr lang="it-IT" sz="1100" dirty="0"/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FORMAZIONE PROFESSIONALE, PERCHE’, DURANTE L’ORARIO SCOLASTICO, </a:t>
            </a:r>
            <a:r>
              <a:rPr lang="it-IT" b="1" dirty="0">
                <a:solidFill>
                  <a:srgbClr val="0070C0"/>
                </a:solidFill>
              </a:rPr>
              <a:t>GLI ALLIEVI VENGONO FORMATI AL LAVORO, </a:t>
            </a:r>
          </a:p>
          <a:p>
            <a:pPr marL="0" indent="0" algn="r">
              <a:buNone/>
            </a:pPr>
            <a:r>
              <a:rPr lang="it-IT" b="1" dirty="0">
                <a:solidFill>
                  <a:srgbClr val="7030A0"/>
                </a:solidFill>
              </a:rPr>
              <a:t>CON </a:t>
            </a:r>
            <a:r>
              <a:rPr lang="it-IT" dirty="0">
                <a:solidFill>
                  <a:srgbClr val="7030A0"/>
                </a:solidFill>
              </a:rPr>
              <a:t>LE </a:t>
            </a:r>
            <a:r>
              <a:rPr lang="it-IT" b="1" dirty="0">
                <a:solidFill>
                  <a:srgbClr val="7030A0"/>
                </a:solidFill>
              </a:rPr>
              <a:t>LEZIONI DI TECNICA PROFESSIONALE NEL LABORATORIO</a:t>
            </a:r>
            <a:r>
              <a:rPr lang="it-IT" dirty="0">
                <a:solidFill>
                  <a:srgbClr val="7030A0"/>
                </a:solidFill>
              </a:rPr>
              <a:t> PRESSO IL CENTRO </a:t>
            </a:r>
          </a:p>
          <a:p>
            <a:pPr marL="0" indent="0" algn="r">
              <a:buNone/>
            </a:pPr>
            <a:r>
              <a:rPr lang="it-IT" dirty="0">
                <a:solidFill>
                  <a:srgbClr val="7030A0"/>
                </a:solidFill>
              </a:rPr>
              <a:t>E IL </a:t>
            </a:r>
            <a:r>
              <a:rPr lang="it-IT" b="1" dirty="0">
                <a:solidFill>
                  <a:srgbClr val="7030A0"/>
                </a:solidFill>
              </a:rPr>
              <a:t>TIROCINIO  OBBLIGATORIO</a:t>
            </a:r>
            <a:r>
              <a:rPr lang="it-IT" dirty="0">
                <a:solidFill>
                  <a:srgbClr val="7030A0"/>
                </a:solidFill>
              </a:rPr>
              <a:t> NELLE AZIENDE DEL SETTORE «</a:t>
            </a:r>
            <a:r>
              <a:rPr lang="it-IT" b="1" dirty="0">
                <a:solidFill>
                  <a:srgbClr val="7030A0"/>
                </a:solidFill>
              </a:rPr>
              <a:t>VERA ALTERNANZA </a:t>
            </a:r>
            <a:r>
              <a:rPr lang="it-IT" dirty="0">
                <a:solidFill>
                  <a:srgbClr val="7030A0"/>
                </a:solidFill>
              </a:rPr>
              <a:t>SCUOLA-LAVORO»</a:t>
            </a:r>
          </a:p>
        </p:txBody>
      </p:sp>
    </p:spTree>
    <p:extLst>
      <p:ext uri="{BB962C8B-B14F-4D97-AF65-F5344CB8AC3E}">
        <p14:creationId xmlns:p14="http://schemas.microsoft.com/office/powerpoint/2010/main" val="2950204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55576" y="1443350"/>
            <a:ext cx="7232848" cy="39624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tabLst>
                <a:tab pos="-865936800" algn="l"/>
              </a:tabLst>
            </a:pPr>
            <a:r>
              <a:rPr lang="it-IT" sz="1800" kern="1400" cap="all" dirty="0">
                <a:ln>
                  <a:noFill/>
                </a:ln>
                <a:solidFill>
                  <a:srgbClr val="000000"/>
                </a:solidFill>
                <a:effectLst/>
                <a:latin typeface="Algerian" panose="04020705040A02060702" pitchFamily="82" charset="0"/>
              </a:rPr>
              <a:t>ARTICOLAZIONE ORARIA PERCORCORSI TRIENNALI</a:t>
            </a:r>
            <a:endParaRPr lang="it-IT" sz="1800" kern="1400" cap="all" dirty="0">
              <a:ln>
                <a:noFill/>
              </a:ln>
              <a:solidFill>
                <a:srgbClr val="000000"/>
              </a:solidFill>
              <a:effectLst/>
              <a:latin typeface="Eras Bold ITC" panose="020B0907030504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B7E7307-6524-41DF-B337-0C246018676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3119022" cy="1141549"/>
          </a:xfrm>
          <a:prstGeom prst="rect">
            <a:avLst/>
          </a:prstGeom>
        </p:spPr>
      </p:pic>
      <p:pic>
        <p:nvPicPr>
          <p:cNvPr id="5" name="Immagine 4" descr="provinc">
            <a:extLst>
              <a:ext uri="{FF2B5EF4-FFF2-40B4-BE49-F238E27FC236}">
                <a16:creationId xmlns:a16="http://schemas.microsoft.com/office/drawing/2014/main" id="{B2CC72AF-3BED-497E-BAA8-8514D435DB2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835" y="188640"/>
            <a:ext cx="866775" cy="88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1177325-E9A1-475D-8812-CB9BC2A69B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946" y="382715"/>
            <a:ext cx="2234483" cy="574955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A76FF924-93A3-421A-ABAC-5FC4224182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072" y="505453"/>
            <a:ext cx="579120" cy="396240"/>
          </a:xfrm>
          <a:prstGeom prst="rect">
            <a:avLst/>
          </a:prstGeom>
        </p:spPr>
      </p:pic>
      <p:sp>
        <p:nvSpPr>
          <p:cNvPr id="6" name="Control 1">
            <a:extLst>
              <a:ext uri="{FF2B5EF4-FFF2-40B4-BE49-F238E27FC236}">
                <a16:creationId xmlns:a16="http://schemas.microsoft.com/office/drawing/2014/main" id="{3B65A689-9A39-401F-B5CD-2057D3674782}"/>
              </a:ext>
            </a:extLst>
          </p:cNvPr>
          <p:cNvSpPr>
            <a:spLocks noChangeAspect="1" noChangeArrowheads="1" noChangeShapeType="1"/>
          </p:cNvSpPr>
          <p:nvPr/>
        </p:nvSpPr>
        <p:spPr bwMode="auto">
          <a:xfrm>
            <a:off x="2428875" y="3457575"/>
            <a:ext cx="4692650" cy="33162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21618408-0109-403E-B5C6-4D5FC3BDC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295183"/>
              </p:ext>
            </p:extLst>
          </p:nvPr>
        </p:nvGraphicFramePr>
        <p:xfrm>
          <a:off x="1403648" y="1988839"/>
          <a:ext cx="6336703" cy="4856388"/>
        </p:xfrm>
        <a:graphic>
          <a:graphicData uri="http://schemas.openxmlformats.org/drawingml/2006/table">
            <a:tbl>
              <a:tblPr/>
              <a:tblGrid>
                <a:gridCol w="2565901">
                  <a:extLst>
                    <a:ext uri="{9D8B030D-6E8A-4147-A177-3AD203B41FA5}">
                      <a16:colId xmlns:a16="http://schemas.microsoft.com/office/drawing/2014/main" val="3105101806"/>
                    </a:ext>
                  </a:extLst>
                </a:gridCol>
                <a:gridCol w="2565901">
                  <a:extLst>
                    <a:ext uri="{9D8B030D-6E8A-4147-A177-3AD203B41FA5}">
                      <a16:colId xmlns:a16="http://schemas.microsoft.com/office/drawing/2014/main" val="1029916173"/>
                    </a:ext>
                  </a:extLst>
                </a:gridCol>
                <a:gridCol w="405739">
                  <a:extLst>
                    <a:ext uri="{9D8B030D-6E8A-4147-A177-3AD203B41FA5}">
                      <a16:colId xmlns:a16="http://schemas.microsoft.com/office/drawing/2014/main" val="1719257745"/>
                    </a:ext>
                  </a:extLst>
                </a:gridCol>
                <a:gridCol w="405739">
                  <a:extLst>
                    <a:ext uri="{9D8B030D-6E8A-4147-A177-3AD203B41FA5}">
                      <a16:colId xmlns:a16="http://schemas.microsoft.com/office/drawing/2014/main" val="1858327807"/>
                    </a:ext>
                  </a:extLst>
                </a:gridCol>
                <a:gridCol w="393423">
                  <a:extLst>
                    <a:ext uri="{9D8B030D-6E8A-4147-A177-3AD203B41FA5}">
                      <a16:colId xmlns:a16="http://schemas.microsoft.com/office/drawing/2014/main" val="192690656"/>
                    </a:ext>
                  </a:extLst>
                </a:gridCol>
              </a:tblGrid>
              <a:tr h="32140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kern="14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it-IT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QUADRO ORARIO</a:t>
                      </a:r>
                      <a:endParaRPr lang="it-IT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b="1" kern="14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it-IT" sz="1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ORE SETTIMANALI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901732"/>
                  </a:ext>
                </a:extLst>
              </a:tr>
              <a:tr h="27618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DISCIPLINA/ATTIVITA’</a:t>
                      </a:r>
                      <a:endParaRPr lang="it-IT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8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1° Anno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8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2° Anno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8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3° Anno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454498"/>
                  </a:ext>
                </a:extLst>
              </a:tr>
              <a:tr h="176700">
                <a:tc row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Competenze 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 base e comuni</a:t>
                      </a:r>
                      <a:endParaRPr lang="it-IT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Lingua italiano - Comunicazione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421408"/>
                  </a:ext>
                </a:extLst>
              </a:tr>
              <a:tr h="1767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Lingua Inglese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613509"/>
                  </a:ext>
                </a:extLst>
              </a:tr>
              <a:tr h="2060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Storia/Geografia antropica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815354"/>
                  </a:ext>
                </a:extLst>
              </a:tr>
              <a:tr h="30162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Diritto-Economia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119421"/>
                  </a:ext>
                </a:extLst>
              </a:tr>
              <a:tr h="32293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Matematica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755195"/>
                  </a:ext>
                </a:extLst>
              </a:tr>
              <a:tr h="633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Scienze integrate:    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Scienze della Materia 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Fisica/Chimica/Biologia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088831"/>
                  </a:ext>
                </a:extLst>
              </a:tr>
              <a:tr h="3169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Informatica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171706"/>
                  </a:ext>
                </a:extLst>
              </a:tr>
              <a:tr h="31815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Sicurezza/Ambiente/Qualità</a:t>
                      </a:r>
                      <a:endParaRPr lang="it-IT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701381"/>
                  </a:ext>
                </a:extLst>
              </a:tr>
              <a:tr h="53186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Competenze 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Professionali</a:t>
                      </a:r>
                      <a:endParaRPr lang="it-IT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Tecnologie e Processi Operativi: </a:t>
                      </a:r>
                      <a:endParaRPr lang="it-IT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Materie Teoriche e Pratiche di indirizzo specifico</a:t>
                      </a:r>
                      <a:endParaRPr lang="it-IT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4073"/>
                  </a:ext>
                </a:extLst>
              </a:tr>
              <a:tr h="223946">
                <a:tc row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Personalizzazione</a:t>
                      </a:r>
                      <a:endParaRPr lang="it-IT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Storia delle religioni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784060"/>
                  </a:ext>
                </a:extLst>
              </a:tr>
              <a:tr h="32737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Attività sportiva 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(Sport e Cultura dello sport)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487163"/>
                  </a:ext>
                </a:extLst>
              </a:tr>
              <a:tr h="515359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</a:t>
                      </a:r>
                      <a:r>
                        <a:rPr lang="it-IT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ORE SETTIMANALI (DAL LUNEDI AL VENERDI)</a:t>
                      </a:r>
                      <a:endParaRPr lang="it-IT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it-IT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206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349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48067" y="2384288"/>
            <a:ext cx="7232848" cy="39624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tabLst>
                <a:tab pos="-865936800" algn="l"/>
              </a:tabLst>
            </a:pPr>
            <a:r>
              <a:rPr lang="it-IT" sz="1800" kern="1400" cap="all" dirty="0">
                <a:ln>
                  <a:noFill/>
                </a:ln>
                <a:solidFill>
                  <a:srgbClr val="000000"/>
                </a:solidFill>
                <a:effectLst/>
                <a:latin typeface="Algerian" panose="04020705040A02060702" pitchFamily="82" charset="0"/>
              </a:rPr>
              <a:t>ARTICOLAZIONE ORARIA PERCORCORSI TRIENNALI</a:t>
            </a:r>
            <a:endParaRPr lang="it-IT" sz="1800" kern="1400" cap="all" dirty="0">
              <a:ln>
                <a:noFill/>
              </a:ln>
              <a:solidFill>
                <a:srgbClr val="000000"/>
              </a:solidFill>
              <a:effectLst/>
              <a:latin typeface="Eras Bold ITC" panose="020B0907030504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B7E7307-6524-41DF-B337-0C246018676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3119022" cy="1141549"/>
          </a:xfrm>
          <a:prstGeom prst="rect">
            <a:avLst/>
          </a:prstGeom>
        </p:spPr>
      </p:pic>
      <p:pic>
        <p:nvPicPr>
          <p:cNvPr id="5" name="Immagine 4" descr="provinc">
            <a:extLst>
              <a:ext uri="{FF2B5EF4-FFF2-40B4-BE49-F238E27FC236}">
                <a16:creationId xmlns:a16="http://schemas.microsoft.com/office/drawing/2014/main" id="{B2CC72AF-3BED-497E-BAA8-8514D435DB2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835" y="188640"/>
            <a:ext cx="866775" cy="88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1177325-E9A1-475D-8812-CB9BC2A69B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946" y="382715"/>
            <a:ext cx="2234483" cy="574955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A76FF924-93A3-421A-ABAC-5FC4224182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072" y="505453"/>
            <a:ext cx="579120" cy="396240"/>
          </a:xfrm>
          <a:prstGeom prst="rect">
            <a:avLst/>
          </a:prstGeom>
        </p:spPr>
      </p:pic>
      <p:sp>
        <p:nvSpPr>
          <p:cNvPr id="6" name="Control 1">
            <a:extLst>
              <a:ext uri="{FF2B5EF4-FFF2-40B4-BE49-F238E27FC236}">
                <a16:creationId xmlns:a16="http://schemas.microsoft.com/office/drawing/2014/main" id="{3B65A689-9A39-401F-B5CD-2057D3674782}"/>
              </a:ext>
            </a:extLst>
          </p:cNvPr>
          <p:cNvSpPr>
            <a:spLocks noChangeAspect="1" noChangeArrowheads="1" noChangeShapeType="1"/>
          </p:cNvSpPr>
          <p:nvPr/>
        </p:nvSpPr>
        <p:spPr bwMode="auto">
          <a:xfrm>
            <a:off x="2428875" y="3457575"/>
            <a:ext cx="4692650" cy="33162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3F4C0A36-4E39-4123-B316-83B41D41A596}"/>
              </a:ext>
            </a:extLst>
          </p:cNvPr>
          <p:cNvGraphicFramePr>
            <a:graphicFrameLocks noGrp="1"/>
          </p:cNvGraphicFramePr>
          <p:nvPr/>
        </p:nvGraphicFramePr>
        <p:xfrm>
          <a:off x="875556" y="3376859"/>
          <a:ext cx="7072808" cy="1383792"/>
        </p:xfrm>
        <a:graphic>
          <a:graphicData uri="http://schemas.openxmlformats.org/drawingml/2006/table">
            <a:tbl>
              <a:tblPr/>
              <a:tblGrid>
                <a:gridCol w="4064496">
                  <a:extLst>
                    <a:ext uri="{9D8B030D-6E8A-4147-A177-3AD203B41FA5}">
                      <a16:colId xmlns:a16="http://schemas.microsoft.com/office/drawing/2014/main" val="51412795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81578551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616055720"/>
                    </a:ext>
                  </a:extLst>
                </a:gridCol>
                <a:gridCol w="1136104">
                  <a:extLst>
                    <a:ext uri="{9D8B030D-6E8A-4147-A177-3AD203B41FA5}">
                      <a16:colId xmlns:a16="http://schemas.microsoft.com/office/drawing/2014/main" val="2880886890"/>
                    </a:ext>
                  </a:extLst>
                </a:gridCol>
              </a:tblGrid>
              <a:tr h="73950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Tirocinio &amp; Stage</a:t>
                      </a:r>
                      <a:endParaRPr lang="it-IT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Formazione in azienda  </a:t>
                      </a:r>
                      <a:endParaRPr lang="it-IT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(ore annuali)</a:t>
                      </a:r>
                      <a:endParaRPr lang="it-IT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24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1°ANNO</a:t>
                      </a: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180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2°ANNO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24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216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8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3° ANNO</a:t>
                      </a: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168358"/>
                  </a:ext>
                </a:extLst>
              </a:tr>
            </a:tbl>
          </a:graphicData>
        </a:graphic>
      </p:graphicFrame>
      <p:sp>
        <p:nvSpPr>
          <p:cNvPr id="7" name="Control 1">
            <a:extLst>
              <a:ext uri="{FF2B5EF4-FFF2-40B4-BE49-F238E27FC236}">
                <a16:creationId xmlns:a16="http://schemas.microsoft.com/office/drawing/2014/main" id="{14401C0D-F3BD-4642-BAC7-C9B0779C3551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2419350" y="9940925"/>
            <a:ext cx="4710113" cy="6445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24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sz="4000" b="1" dirty="0"/>
              <a:t>PIU’ PRATICA MENO TEORIA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lvl="1"/>
            <a:r>
              <a:rPr lang="it-IT" dirty="0">
                <a:solidFill>
                  <a:srgbClr val="7030A0"/>
                </a:solidFill>
              </a:rPr>
              <a:t>GLI ALLIEVI SVOLGONO</a:t>
            </a:r>
            <a:r>
              <a:rPr lang="it-IT" b="1" dirty="0">
                <a:solidFill>
                  <a:srgbClr val="7030A0"/>
                </a:solidFill>
              </a:rPr>
              <a:t> dalle 12 alle 14 ORE A SETTIMANA  di COMPETENZE PROFESSIONALI DI CUI BEN 10 ORE IN LABORATORIO </a:t>
            </a:r>
            <a:endParaRPr lang="it-IT" sz="2000" dirty="0">
              <a:solidFill>
                <a:srgbClr val="7030A0"/>
              </a:solidFill>
            </a:endParaRPr>
          </a:p>
          <a:p>
            <a:pPr lvl="1"/>
            <a:r>
              <a:rPr lang="it-IT" b="1" dirty="0">
                <a:solidFill>
                  <a:srgbClr val="0070C0"/>
                </a:solidFill>
              </a:rPr>
              <a:t>IL TIROCINO O STAGE AZIENDALE, SONO ORE DI LEZIONE CHE L’ALLIEVO SVOLGE DIRETTAMENTE NELLE AZIENDE, PER UNA VERA ALTERNANZA SCUOLA LAVORO, PROPRIO PER PERMETTERE UNA FORMAZIONE DIRETTAMENTE NEL SETTORE</a:t>
            </a:r>
            <a:r>
              <a:rPr lang="it-IT" b="1" dirty="0">
                <a:solidFill>
                  <a:srgbClr val="00B0F0"/>
                </a:solidFill>
              </a:rPr>
              <a:t>. </a:t>
            </a:r>
            <a:endParaRPr lang="it-IT" sz="20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QUINDI «FORMAZIONE AL LAVORO» NON SOLO A SCUOLA MA DIRETTAMENTE NELLE AZIENDE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744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it-IT" b="1" dirty="0"/>
              <a:t>PIU’ PRATICA MENO TEORIA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457200" lvl="1" indent="0" algn="ctr">
              <a:buNone/>
            </a:pPr>
            <a:r>
              <a:rPr lang="it-IT" b="1" dirty="0">
                <a:solidFill>
                  <a:srgbClr val="0066FF"/>
                </a:solidFill>
              </a:rPr>
              <a:t>PER I CORSI TRIENNALI, </a:t>
            </a:r>
          </a:p>
          <a:p>
            <a:pPr marL="457200" lvl="1" indent="0" algn="ctr">
              <a:buNone/>
            </a:pPr>
            <a:r>
              <a:rPr lang="it-IT" b="1" dirty="0">
                <a:solidFill>
                  <a:srgbClr val="0066FF"/>
                </a:solidFill>
              </a:rPr>
              <a:t>GLI ALLIEVI EFFETTUANO </a:t>
            </a:r>
          </a:p>
          <a:p>
            <a:pPr marL="457200" lvl="1" indent="0" algn="ctr">
              <a:buNone/>
            </a:pPr>
            <a:r>
              <a:rPr lang="it-IT" b="1" dirty="0">
                <a:solidFill>
                  <a:srgbClr val="0066FF"/>
                </a:solidFill>
              </a:rPr>
              <a:t>LE SEGUENTI ORE  DI TIROCINIO:</a:t>
            </a:r>
          </a:p>
          <a:p>
            <a:pPr marL="457200" lvl="1" indent="0" algn="ctr">
              <a:buNone/>
            </a:pPr>
            <a:r>
              <a:rPr lang="it-IT" b="1" dirty="0">
                <a:solidFill>
                  <a:srgbClr val="0066FF"/>
                </a:solidFill>
              </a:rPr>
              <a:t>N.   24 ORE AL 1° ANNO</a:t>
            </a:r>
          </a:p>
          <a:p>
            <a:pPr marL="457200" lvl="1" indent="0" algn="ctr">
              <a:buNone/>
            </a:pPr>
            <a:r>
              <a:rPr lang="it-IT" b="1" dirty="0">
                <a:solidFill>
                  <a:srgbClr val="0066FF"/>
                </a:solidFill>
              </a:rPr>
              <a:t>N. 180 ORE AL 2° ANNO</a:t>
            </a:r>
          </a:p>
          <a:p>
            <a:pPr marL="457200" lvl="1" indent="0" algn="ctr">
              <a:buNone/>
            </a:pPr>
            <a:r>
              <a:rPr lang="it-IT" b="1" dirty="0">
                <a:solidFill>
                  <a:srgbClr val="0066FF"/>
                </a:solidFill>
              </a:rPr>
              <a:t>N. 216 ORE AL 3° ANNO</a:t>
            </a:r>
          </a:p>
          <a:p>
            <a:pPr marL="457200" lvl="1" indent="0" algn="ctr">
              <a:buNone/>
            </a:pPr>
            <a:r>
              <a:rPr lang="it-IT" sz="3200" b="1" dirty="0">
                <a:solidFill>
                  <a:srgbClr val="FF33CC"/>
                </a:solidFill>
              </a:rPr>
              <a:t>IL TIROCINIO VIENE CONTROLLATO E MONITORATO DAI DOCENTI DEL CENTRO </a:t>
            </a:r>
          </a:p>
          <a:p>
            <a:pPr marL="457200" lvl="1" indent="0" algn="ctr">
              <a:buNone/>
            </a:pPr>
            <a:r>
              <a:rPr lang="it-IT" sz="3200" b="1" dirty="0">
                <a:solidFill>
                  <a:srgbClr val="FF33CC"/>
                </a:solidFill>
              </a:rPr>
              <a:t>E VALUTATO DALL’AZIENDA</a:t>
            </a:r>
          </a:p>
        </p:txBody>
      </p:sp>
    </p:spTree>
    <p:extLst>
      <p:ext uri="{BB962C8B-B14F-4D97-AF65-F5344CB8AC3E}">
        <p14:creationId xmlns:p14="http://schemas.microsoft.com/office/powerpoint/2010/main" val="1752918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it-IT" b="1" dirty="0"/>
              <a:t>PIU’ PRATICA MENO TEORIA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>
                <a:solidFill>
                  <a:srgbClr val="0033CC"/>
                </a:solidFill>
              </a:rPr>
              <a:t>PER IL PERCORSO  DI QUARTO ANNO, 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0033CC"/>
                </a:solidFill>
              </a:rPr>
              <a:t>UNA «VERA ALTERNANZA SCUOLA LAVORO»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7030A0"/>
                </a:solidFill>
              </a:rPr>
              <a:t>GLI ALLIEVI SVOLGONO N. 500 ORE circa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7030A0"/>
                </a:solidFill>
              </a:rPr>
              <a:t>DI LEZIONI TEORICHE A SCUOLA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008000"/>
                </a:solidFill>
              </a:rPr>
              <a:t>E N. 500 ORE circa DI TIROCINIO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008000"/>
                </a:solidFill>
              </a:rPr>
              <a:t>NELLE AZIENDE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4205" y="5229200"/>
            <a:ext cx="8136904" cy="1175706"/>
          </a:xfrm>
          <a:prstGeom prst="rect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it-IT" sz="3200" b="1" dirty="0">
                <a:solidFill>
                  <a:prstClr val="black"/>
                </a:solidFill>
              </a:rPr>
              <a:t>META’ ORARIO PER LA PRATICA</a:t>
            </a:r>
          </a:p>
          <a:p>
            <a:pPr lvl="0" algn="r">
              <a:spcBef>
                <a:spcPct val="20000"/>
              </a:spcBef>
            </a:pPr>
            <a:r>
              <a:rPr lang="it-IT" sz="3200" b="1" dirty="0">
                <a:solidFill>
                  <a:prstClr val="black"/>
                </a:solidFill>
              </a:rPr>
              <a:t>META’ ORARIO PER LA TEORIA</a:t>
            </a:r>
            <a:endParaRPr lang="it-IT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126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it-IT" b="1" dirty="0"/>
              <a:t>INSERIMENTO AL LAVORO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55821" y="1700808"/>
            <a:ext cx="8208912" cy="4622804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it-IT" sz="3200" b="1" dirty="0">
                <a:solidFill>
                  <a:prstClr val="black"/>
                </a:solidFill>
              </a:rPr>
              <a:t>CON </a:t>
            </a:r>
          </a:p>
          <a:p>
            <a:pPr lvl="0" algn="ctr">
              <a:spcBef>
                <a:spcPct val="20000"/>
              </a:spcBef>
            </a:pPr>
            <a:r>
              <a:rPr lang="it-IT" sz="3200" b="1" dirty="0">
                <a:solidFill>
                  <a:prstClr val="black"/>
                </a:solidFill>
              </a:rPr>
              <a:t>L’ATTESTATO DI QUALIFICA PROFESSIONALE ED </a:t>
            </a:r>
          </a:p>
          <a:p>
            <a:pPr lvl="0" algn="ctr">
              <a:spcBef>
                <a:spcPct val="20000"/>
              </a:spcBef>
            </a:pPr>
            <a:r>
              <a:rPr lang="it-IT" sz="3200" b="1" dirty="0">
                <a:solidFill>
                  <a:prstClr val="black"/>
                </a:solidFill>
              </a:rPr>
              <a:t>IL DIPLOMA TECNICO PROFESSIONALE </a:t>
            </a:r>
          </a:p>
          <a:p>
            <a:pPr lvl="0" algn="ctr">
              <a:spcBef>
                <a:spcPct val="20000"/>
              </a:spcBef>
            </a:pPr>
            <a:r>
              <a:rPr lang="it-IT" sz="3200" b="1" dirty="0">
                <a:solidFill>
                  <a:prstClr val="black"/>
                </a:solidFill>
              </a:rPr>
              <a:t>GLI ALLIEVI SONO PROFESSIONISTI </a:t>
            </a:r>
          </a:p>
          <a:p>
            <a:pPr lvl="0" algn="ctr">
              <a:spcBef>
                <a:spcPct val="20000"/>
              </a:spcBef>
            </a:pPr>
            <a:r>
              <a:rPr lang="it-IT" sz="3200" b="1" dirty="0">
                <a:solidFill>
                  <a:prstClr val="black"/>
                </a:solidFill>
              </a:rPr>
              <a:t>NEL SETTORE CHE HANNO FREQUENTATO POSSONO ESSERE IMMEDIATAMENTE INSERITI</a:t>
            </a:r>
          </a:p>
          <a:p>
            <a:pPr lvl="0" algn="ctr">
              <a:spcBef>
                <a:spcPct val="20000"/>
              </a:spcBef>
            </a:pPr>
            <a:r>
              <a:rPr lang="it-IT" sz="3200" b="1" dirty="0">
                <a:solidFill>
                  <a:prstClr val="black"/>
                </a:solidFill>
              </a:rPr>
              <a:t>«CON CONTRATTO»</a:t>
            </a:r>
          </a:p>
          <a:p>
            <a:pPr lvl="0" algn="ctr">
              <a:spcBef>
                <a:spcPct val="20000"/>
              </a:spcBef>
            </a:pPr>
            <a:r>
              <a:rPr lang="it-IT" sz="3200" b="1" dirty="0">
                <a:solidFill>
                  <a:prstClr val="black"/>
                </a:solidFill>
              </a:rPr>
              <a:t> NEL MONDO DEL LAVORO</a:t>
            </a:r>
          </a:p>
        </p:txBody>
      </p:sp>
    </p:spTree>
    <p:extLst>
      <p:ext uri="{BB962C8B-B14F-4D97-AF65-F5344CB8AC3E}">
        <p14:creationId xmlns:p14="http://schemas.microsoft.com/office/powerpoint/2010/main" val="246546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442550" y="221588"/>
            <a:ext cx="3721738" cy="1213557"/>
          </a:xfrm>
        </p:spPr>
        <p:txBody>
          <a:bodyPr>
            <a:normAutofit/>
          </a:bodyPr>
          <a:lstStyle/>
          <a:p>
            <a:pPr>
              <a:tabLst>
                <a:tab pos="3060065" algn="ctr"/>
                <a:tab pos="6120130" algn="r"/>
              </a:tabLst>
            </a:pPr>
            <a:r>
              <a:rPr lang="it-IT" sz="20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CENTRO DI FORMAZIONE </a:t>
            </a:r>
            <a:br>
              <a:rPr lang="it-IT" sz="20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</a:br>
            <a:r>
              <a:rPr lang="it-IT" sz="20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PROFESSIONALE CASSINO </a:t>
            </a:r>
            <a:b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</a:b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VIALE BONOMI N. 2 - </a:t>
            </a:r>
            <a:r>
              <a:rPr lang="it-IT" sz="1100" dirty="0" err="1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Tel</a:t>
            </a: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0776 23506 </a:t>
            </a:r>
            <a:br>
              <a:rPr lang="it-IT" sz="1100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Email: </a:t>
            </a:r>
            <a:r>
              <a:rPr lang="it-IT" sz="1100" u="sng" dirty="0">
                <a:solidFill>
                  <a:srgbClr val="0563C1"/>
                </a:solidFill>
                <a:latin typeface="Arial"/>
                <a:ea typeface="Calibri"/>
                <a:cs typeface="Times New Roman"/>
                <a:hlinkClick r:id="rId2"/>
              </a:rPr>
              <a:t>cfpcassino@frosinoneformazione.it</a:t>
            </a: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 </a:t>
            </a:r>
            <a:br>
              <a:rPr lang="it-IT" sz="1100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Sito web: www.frosinoneformazione.it</a:t>
            </a:r>
            <a:endParaRPr lang="it-IT" sz="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704856" cy="309634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>
            <a:noAutofit/>
          </a:bodyPr>
          <a:lstStyle/>
          <a:p>
            <a:pPr lvl="0"/>
            <a:r>
              <a:rPr lang="it-IT" sz="3000" b="1" dirty="0">
                <a:solidFill>
                  <a:prstClr val="black"/>
                </a:solidFill>
              </a:rPr>
              <a:t>CORSI GRATUITI</a:t>
            </a:r>
          </a:p>
          <a:p>
            <a:pPr lvl="0"/>
            <a:r>
              <a:rPr lang="it-IT" sz="3000" dirty="0">
                <a:solidFill>
                  <a:prstClr val="black"/>
                </a:solidFill>
              </a:rPr>
              <a:t>DI FORMAZIONE PROFESSIONALE, </a:t>
            </a:r>
          </a:p>
          <a:p>
            <a:pPr lvl="0"/>
            <a:r>
              <a:rPr lang="it-IT" sz="3000" dirty="0">
                <a:solidFill>
                  <a:prstClr val="black"/>
                </a:solidFill>
              </a:rPr>
              <a:t>AUTORIZZATI DALLA REGIONE LAZIO </a:t>
            </a:r>
          </a:p>
          <a:p>
            <a:pPr lvl="0"/>
            <a:r>
              <a:rPr lang="it-IT" sz="3000" dirty="0">
                <a:solidFill>
                  <a:prstClr val="black"/>
                </a:solidFill>
              </a:rPr>
              <a:t>E GESTITI NELLA  PROVINCIA DI FROSINONE, dall’Ente </a:t>
            </a:r>
          </a:p>
          <a:p>
            <a:pPr lvl="0"/>
            <a:r>
              <a:rPr lang="it-IT" sz="3000" b="1" dirty="0">
                <a:solidFill>
                  <a:prstClr val="black"/>
                </a:solidFill>
              </a:rPr>
              <a:t>FROSINONE FORMAZIONE E LAVORO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B7E7307-6524-41DF-B337-0C246018676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3119022" cy="1141549"/>
          </a:xfrm>
          <a:prstGeom prst="rect">
            <a:avLst/>
          </a:prstGeom>
        </p:spPr>
      </p:pic>
      <p:pic>
        <p:nvPicPr>
          <p:cNvPr id="5" name="Immagine 4" descr="provinc">
            <a:extLst>
              <a:ext uri="{FF2B5EF4-FFF2-40B4-BE49-F238E27FC236}">
                <a16:creationId xmlns:a16="http://schemas.microsoft.com/office/drawing/2014/main" id="{B2CC72AF-3BED-497E-BAA8-8514D435DB2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683" y="192644"/>
            <a:ext cx="866775" cy="8858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sellaDiTesto 5"/>
          <p:cNvSpPr txBox="1"/>
          <p:nvPr/>
        </p:nvSpPr>
        <p:spPr>
          <a:xfrm>
            <a:off x="755576" y="4941168"/>
            <a:ext cx="7780882" cy="1446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it-IT" sz="2400" dirty="0">
                <a:solidFill>
                  <a:prstClr val="black"/>
                </a:solidFill>
              </a:rPr>
              <a:t>SUL TERRITORIO CI SONO DIVERSE SEDI</a:t>
            </a:r>
          </a:p>
          <a:p>
            <a:pPr lvl="0" algn="ctr"/>
            <a:r>
              <a:rPr lang="it-IT" sz="3200" dirty="0">
                <a:solidFill>
                  <a:prstClr val="black"/>
                </a:solidFill>
              </a:rPr>
              <a:t>«</a:t>
            </a:r>
            <a:r>
              <a:rPr lang="it-IT" sz="3200" b="1" dirty="0">
                <a:solidFill>
                  <a:prstClr val="black"/>
                </a:solidFill>
              </a:rPr>
              <a:t>CENTRI DI FORMAZIONE PROFESSIONALE</a:t>
            </a:r>
            <a:r>
              <a:rPr lang="it-IT" sz="3200" dirty="0">
                <a:solidFill>
                  <a:prstClr val="black"/>
                </a:solidFill>
              </a:rPr>
              <a:t>»  </a:t>
            </a:r>
          </a:p>
          <a:p>
            <a:pPr lvl="0" algn="ctr"/>
            <a:r>
              <a:rPr lang="it-IT" sz="2400" dirty="0">
                <a:solidFill>
                  <a:prstClr val="black"/>
                </a:solidFill>
              </a:rPr>
              <a:t>Che troviamo a</a:t>
            </a:r>
            <a:r>
              <a:rPr lang="it-IT" sz="3200" dirty="0">
                <a:solidFill>
                  <a:prstClr val="black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358294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it-IT" b="1" dirty="0"/>
              <a:t>INSERIMENTO AL LAVORO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67544" y="1628800"/>
            <a:ext cx="8280920" cy="452431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it-IT" sz="3200" b="1" dirty="0">
                <a:solidFill>
                  <a:srgbClr val="0070C0"/>
                </a:solidFill>
              </a:rPr>
              <a:t>CON IL TIROCINIO</a:t>
            </a:r>
            <a:r>
              <a:rPr lang="it-IT" sz="3200" dirty="0">
                <a:solidFill>
                  <a:srgbClr val="0070C0"/>
                </a:solidFill>
              </a:rPr>
              <a:t> O STAGE AZIENDALE, PRESSO AZIENDE DEL TERRITORIO SI VERIFICA </a:t>
            </a:r>
          </a:p>
          <a:p>
            <a:pPr lvl="0" algn="ctr">
              <a:spcBef>
                <a:spcPct val="20000"/>
              </a:spcBef>
            </a:pPr>
            <a:r>
              <a:rPr lang="it-IT" sz="3200" dirty="0">
                <a:solidFill>
                  <a:srgbClr val="0070C0"/>
                </a:solidFill>
              </a:rPr>
              <a:t>L’</a:t>
            </a:r>
            <a:r>
              <a:rPr lang="it-IT" sz="3200" b="1" dirty="0">
                <a:solidFill>
                  <a:srgbClr val="0070C0"/>
                </a:solidFill>
              </a:rPr>
              <a:t>INSERIMENTO NEL MONDO DEL LAVORO</a:t>
            </a:r>
          </a:p>
          <a:p>
            <a:pPr lvl="0" algn="ctr">
              <a:spcBef>
                <a:spcPct val="20000"/>
              </a:spcBef>
            </a:pPr>
            <a:r>
              <a:rPr lang="it-IT" sz="3200" b="1" dirty="0">
                <a:solidFill>
                  <a:srgbClr val="0070C0"/>
                </a:solidFill>
              </a:rPr>
              <a:t>GIA’ DURANTE L’ORARIO SCOLASTICO</a:t>
            </a:r>
          </a:p>
          <a:p>
            <a:pPr lvl="0" algn="ctr">
              <a:spcBef>
                <a:spcPct val="20000"/>
              </a:spcBef>
            </a:pPr>
            <a:r>
              <a:rPr lang="it-IT" sz="3200" b="1" dirty="0">
                <a:solidFill>
                  <a:prstClr val="black"/>
                </a:solidFill>
              </a:rPr>
              <a:t>ALCUNI STUDENTI, </a:t>
            </a:r>
            <a:r>
              <a:rPr lang="it-IT" sz="3200" dirty="0">
                <a:solidFill>
                  <a:prstClr val="black"/>
                </a:solidFill>
              </a:rPr>
              <a:t>GRAZIE AL TIROCINIO, </a:t>
            </a:r>
            <a:r>
              <a:rPr lang="it-IT" sz="3200" b="1" dirty="0">
                <a:solidFill>
                  <a:prstClr val="black"/>
                </a:solidFill>
              </a:rPr>
              <a:t>TROVANO LAVORO </a:t>
            </a:r>
          </a:p>
          <a:p>
            <a:pPr lvl="0" algn="ctr">
              <a:spcBef>
                <a:spcPct val="20000"/>
              </a:spcBef>
            </a:pPr>
            <a:r>
              <a:rPr lang="it-IT" sz="3200" b="1" dirty="0">
                <a:solidFill>
                  <a:prstClr val="black"/>
                </a:solidFill>
              </a:rPr>
              <a:t>GIA’ NEL PERCORSO DI STUDI</a:t>
            </a:r>
            <a:r>
              <a:rPr lang="it-IT" sz="3200" dirty="0">
                <a:solidFill>
                  <a:prstClr val="black"/>
                </a:solidFill>
              </a:rPr>
              <a:t>, </a:t>
            </a:r>
          </a:p>
          <a:p>
            <a:pPr lvl="0" algn="ctr">
              <a:spcBef>
                <a:spcPct val="20000"/>
              </a:spcBef>
            </a:pPr>
            <a:r>
              <a:rPr lang="it-IT" sz="3200" dirty="0">
                <a:solidFill>
                  <a:prstClr val="black"/>
                </a:solidFill>
              </a:rPr>
              <a:t>E PORTANO A TERMINE GLI STUDI LAVORANDO</a:t>
            </a:r>
          </a:p>
        </p:txBody>
      </p:sp>
    </p:spTree>
    <p:extLst>
      <p:ext uri="{BB962C8B-B14F-4D97-AF65-F5344CB8AC3E}">
        <p14:creationId xmlns:p14="http://schemas.microsoft.com/office/powerpoint/2010/main" val="1373537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it-IT" b="1" dirty="0"/>
              <a:t>INSERIMENTO AL LAVORO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67544" y="1700808"/>
            <a:ext cx="8280920" cy="58477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it-IT" sz="3200" dirty="0">
                <a:solidFill>
                  <a:prstClr val="black"/>
                </a:solidFill>
              </a:rPr>
              <a:t>PARTICOLARITA’ </a:t>
            </a:r>
            <a:r>
              <a:rPr lang="it-IT" sz="3200" b="1" dirty="0">
                <a:solidFill>
                  <a:prstClr val="black"/>
                </a:solidFill>
              </a:rPr>
              <a:t>DEL 4° ANNO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75928" y="2492896"/>
            <a:ext cx="8280920" cy="373640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it-IT" sz="3200" b="1" dirty="0">
                <a:solidFill>
                  <a:srgbClr val="7030A0"/>
                </a:solidFill>
              </a:rPr>
              <a:t>DURANTE IL TIROCINIO C’E’ LA POSSIBILITA’ DI ESSERE ASSUNTI DALL’AZIENDA CON UN CONTRATTO DI APPRENDISTATO</a:t>
            </a:r>
            <a:endParaRPr lang="it-IT" sz="3200" b="1" dirty="0">
              <a:solidFill>
                <a:prstClr val="black"/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it-IT" sz="3200" b="1" dirty="0">
                <a:solidFill>
                  <a:prstClr val="black"/>
                </a:solidFill>
              </a:rPr>
              <a:t>E PER QUESTO</a:t>
            </a:r>
          </a:p>
          <a:p>
            <a:pPr lvl="0" algn="ctr">
              <a:spcBef>
                <a:spcPct val="20000"/>
              </a:spcBef>
            </a:pPr>
            <a:r>
              <a:rPr lang="it-IT" sz="3200" b="1" dirty="0">
                <a:solidFill>
                  <a:srgbClr val="7030A0"/>
                </a:solidFill>
              </a:rPr>
              <a:t>L’AZIENDA RICEVE UN RIMBORSO DEI CONTRIBUTI E ASSICURAZIONI PAGATE PER L’ALLIEVO CHE ASSUME</a:t>
            </a:r>
            <a:endParaRPr lang="it-IT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662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it-IT" b="1" dirty="0"/>
              <a:t>INSERIMENTO AL LAVORO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74258" y="1556792"/>
            <a:ext cx="8280920" cy="2062103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it-IT" sz="3200" b="1" i="1" dirty="0">
                <a:solidFill>
                  <a:prstClr val="black"/>
                </a:solidFill>
              </a:rPr>
              <a:t>GLI ALLIEVI E DOCENTI DEL CENTRO</a:t>
            </a:r>
            <a:r>
              <a:rPr lang="it-IT" sz="3200" i="1" dirty="0">
                <a:solidFill>
                  <a:prstClr val="black"/>
                </a:solidFill>
              </a:rPr>
              <a:t>, durante il percorso scolastico </a:t>
            </a:r>
            <a:r>
              <a:rPr lang="it-IT" sz="3200" b="1" i="1" dirty="0">
                <a:solidFill>
                  <a:prstClr val="black"/>
                </a:solidFill>
              </a:rPr>
              <a:t>COLLABORANO CON DIVERSE ISTITUZIONI DEL TERRITORIO</a:t>
            </a:r>
            <a:r>
              <a:rPr lang="it-IT" sz="3200" i="1" dirty="0">
                <a:solidFill>
                  <a:prstClr val="black"/>
                </a:solidFill>
              </a:rPr>
              <a:t>, per il servizio di trucco e </a:t>
            </a:r>
            <a:r>
              <a:rPr lang="it-IT" sz="3200" i="1" dirty="0" err="1">
                <a:solidFill>
                  <a:prstClr val="black"/>
                </a:solidFill>
              </a:rPr>
              <a:t>parrucco</a:t>
            </a:r>
            <a:endParaRPr lang="it-IT" sz="3200" b="1" dirty="0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37492" y="3789040"/>
            <a:ext cx="8280920" cy="255454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it-IT" sz="3200" i="1" dirty="0">
                <a:solidFill>
                  <a:prstClr val="black"/>
                </a:solidFill>
              </a:rPr>
              <a:t>RICORDIAMO UN’EVENTO IMPORTANTE:</a:t>
            </a:r>
            <a:r>
              <a:rPr lang="it-IT" sz="3200" b="1" i="1" dirty="0">
                <a:solidFill>
                  <a:prstClr val="black"/>
                </a:solidFill>
              </a:rPr>
              <a:t> </a:t>
            </a:r>
          </a:p>
          <a:p>
            <a:pPr marL="457200" lvl="0" indent="-457200" algn="ctr">
              <a:buFontTx/>
              <a:buChar char="-"/>
            </a:pPr>
            <a:r>
              <a:rPr lang="it-IT" sz="3200" b="1" i="1" dirty="0">
                <a:solidFill>
                  <a:prstClr val="black"/>
                </a:solidFill>
              </a:rPr>
              <a:t>INAGURAZIONE DELLA ROCCA JANULA</a:t>
            </a:r>
            <a:r>
              <a:rPr lang="it-IT" sz="3200" i="1" dirty="0">
                <a:solidFill>
                  <a:prstClr val="black"/>
                </a:solidFill>
              </a:rPr>
              <a:t>, collaborando con la </a:t>
            </a:r>
            <a:r>
              <a:rPr lang="it-IT" sz="3200" b="1" i="1" dirty="0">
                <a:solidFill>
                  <a:prstClr val="black"/>
                </a:solidFill>
              </a:rPr>
              <a:t>CASA DI MODA “GATTINONI</a:t>
            </a:r>
            <a:r>
              <a:rPr lang="it-IT" sz="3200" i="1" dirty="0">
                <a:solidFill>
                  <a:prstClr val="black"/>
                </a:solidFill>
              </a:rPr>
              <a:t>” DI ROMA, PER IL SERVIZIO “TRUCCO E PAURRUCCO”</a:t>
            </a:r>
          </a:p>
        </p:txBody>
      </p:sp>
    </p:spTree>
    <p:extLst>
      <p:ext uri="{BB962C8B-B14F-4D97-AF65-F5344CB8AC3E}">
        <p14:creationId xmlns:p14="http://schemas.microsoft.com/office/powerpoint/2010/main" val="42700360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b="1" dirty="0"/>
              <a:t>PROSEGUIRE GLI STUDI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chemeClr val="accent1"/>
                </a:solidFill>
              </a:rPr>
              <a:t>CON LA QUALIFICA</a:t>
            </a:r>
            <a:r>
              <a:rPr lang="it-IT" dirty="0">
                <a:solidFill>
                  <a:schemeClr val="accent1"/>
                </a:solidFill>
              </a:rPr>
              <a:t> </a:t>
            </a:r>
            <a:r>
              <a:rPr lang="it-IT" b="1" dirty="0">
                <a:solidFill>
                  <a:schemeClr val="accent1"/>
                </a:solidFill>
              </a:rPr>
              <a:t>PROFESSIONALE</a:t>
            </a:r>
            <a:r>
              <a:rPr lang="it-IT" dirty="0">
                <a:solidFill>
                  <a:schemeClr val="accent1"/>
                </a:solidFill>
              </a:rPr>
              <a:t>, C’E’ LA POSSIBILITA’ </a:t>
            </a:r>
            <a:r>
              <a:rPr lang="it-IT" b="1" dirty="0">
                <a:solidFill>
                  <a:schemeClr val="accent1"/>
                </a:solidFill>
              </a:rPr>
              <a:t>DI ACCEDERE DIRETTAMENTE AL 4° ANNO IN ALTRI ISTITUTI SUPERIORI</a:t>
            </a:r>
            <a:r>
              <a:rPr lang="it-IT" dirty="0">
                <a:solidFill>
                  <a:schemeClr val="accent1"/>
                </a:solidFill>
              </a:rPr>
              <a:t>, PER  CONSEGUIRE IL DIPLOMA DI MATURITA’, </a:t>
            </a:r>
          </a:p>
          <a:p>
            <a:r>
              <a:rPr lang="it-IT" b="1" dirty="0">
                <a:solidFill>
                  <a:srgbClr val="FF33CC"/>
                </a:solidFill>
              </a:rPr>
              <a:t>CON IL DIPLOMA TECNICO PROFESSIONALE</a:t>
            </a:r>
            <a:r>
              <a:rPr lang="it-IT" dirty="0">
                <a:solidFill>
                  <a:srgbClr val="FF33CC"/>
                </a:solidFill>
              </a:rPr>
              <a:t>, CIOE’ IL QUARTO ANNO, INVECE, SI PUO’ ACCEDERE DIRETTAMENTE AL 5° ANNO, PER CONSEGUIRE IL DIPLOMA DI MATURITA’</a:t>
            </a:r>
          </a:p>
          <a:p>
            <a:r>
              <a:rPr lang="it-IT" b="1" dirty="0">
                <a:solidFill>
                  <a:srgbClr val="7030A0"/>
                </a:solidFill>
              </a:rPr>
              <a:t>E POI CHI VUOLE PUO’ CONTINUARE GLI STUDI ED ANDARE ALL’UNIVERSITA’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42333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b="1" dirty="0"/>
              <a:t>INSERIMENTO AI CORSI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53135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/>
          <a:p>
            <a:pPr marL="0" lvl="0" indent="0" algn="ctr">
              <a:buNone/>
            </a:pPr>
            <a:r>
              <a:rPr lang="it-IT" sz="5500" dirty="0">
                <a:solidFill>
                  <a:srgbClr val="0070C0"/>
                </a:solidFill>
              </a:rPr>
              <a:t>I CORSI </a:t>
            </a:r>
            <a:r>
              <a:rPr lang="it-IT" sz="5500" b="1" dirty="0">
                <a:solidFill>
                  <a:srgbClr val="0070C0"/>
                </a:solidFill>
              </a:rPr>
              <a:t>GRATUITI TRIENNALI</a:t>
            </a:r>
            <a:r>
              <a:rPr lang="it-IT" sz="5500" dirty="0">
                <a:solidFill>
                  <a:srgbClr val="0070C0"/>
                </a:solidFill>
              </a:rPr>
              <a:t>, DI ISTRUZIONE E FORMAZIONE PROFESSIONALE,  SONO RIVOLTI A PERSONE </a:t>
            </a:r>
          </a:p>
          <a:p>
            <a:pPr marL="0" lvl="0" indent="0" algn="ctr">
              <a:buNone/>
            </a:pPr>
            <a:r>
              <a:rPr lang="it-IT" sz="5500" dirty="0">
                <a:solidFill>
                  <a:srgbClr val="0070C0"/>
                </a:solidFill>
              </a:rPr>
              <a:t>CON ETA’ </a:t>
            </a:r>
            <a:r>
              <a:rPr lang="it-IT" sz="5500" b="1" dirty="0">
                <a:solidFill>
                  <a:srgbClr val="0070C0"/>
                </a:solidFill>
              </a:rPr>
              <a:t>DAI 14 AI 18 ANNI</a:t>
            </a:r>
            <a:r>
              <a:rPr lang="it-IT" sz="5500" dirty="0">
                <a:solidFill>
                  <a:srgbClr val="0070C0"/>
                </a:solidFill>
              </a:rPr>
              <a:t>, </a:t>
            </a:r>
          </a:p>
          <a:p>
            <a:pPr marL="0" lvl="0" indent="0" algn="ctr">
              <a:buNone/>
            </a:pPr>
            <a:r>
              <a:rPr lang="it-IT" sz="5500" dirty="0">
                <a:solidFill>
                  <a:srgbClr val="0070C0"/>
                </a:solidFill>
              </a:rPr>
              <a:t>PER </a:t>
            </a:r>
            <a:r>
              <a:rPr lang="it-IT" sz="5500" b="1" dirty="0">
                <a:solidFill>
                  <a:srgbClr val="0070C0"/>
                </a:solidFill>
              </a:rPr>
              <a:t>L’OBBLIGO SCOLASTICO E FORMATIVO</a:t>
            </a:r>
            <a:r>
              <a:rPr lang="it-IT" sz="5500" dirty="0"/>
              <a:t>.</a:t>
            </a:r>
          </a:p>
          <a:p>
            <a:pPr lvl="0"/>
            <a:endParaRPr lang="it-IT" sz="2100" dirty="0"/>
          </a:p>
          <a:p>
            <a:pPr marL="0" indent="0" algn="ctr">
              <a:buNone/>
            </a:pPr>
            <a:r>
              <a:rPr lang="it-IT" sz="6300" dirty="0">
                <a:solidFill>
                  <a:srgbClr val="FF33CC"/>
                </a:solidFill>
              </a:rPr>
              <a:t>I CORSI SONO APERTI, PRECISAMENTE, </a:t>
            </a:r>
          </a:p>
          <a:p>
            <a:pPr marL="0" indent="0" algn="ctr">
              <a:buNone/>
            </a:pPr>
            <a:r>
              <a:rPr lang="it-IT" sz="6300" b="1" dirty="0">
                <a:solidFill>
                  <a:srgbClr val="FF33CC"/>
                </a:solidFill>
              </a:rPr>
              <a:t>A TUTTI I RAGAZZI </a:t>
            </a:r>
          </a:p>
          <a:p>
            <a:pPr marL="0" indent="0" algn="ctr">
              <a:buNone/>
            </a:pPr>
            <a:r>
              <a:rPr lang="it-IT" sz="6300" b="1" dirty="0">
                <a:solidFill>
                  <a:srgbClr val="FF33CC"/>
                </a:solidFill>
              </a:rPr>
              <a:t>CHE ESCONO DALLA SCUOLA MEDIA</a:t>
            </a:r>
            <a:endParaRPr lang="it-IT" sz="6300" dirty="0"/>
          </a:p>
          <a:p>
            <a:pPr marL="0" indent="0" algn="ctr">
              <a:buNone/>
            </a:pPr>
            <a:endParaRPr lang="it-IT" sz="2100" dirty="0"/>
          </a:p>
          <a:p>
            <a:pPr marL="0" indent="0" algn="ctr">
              <a:buNone/>
            </a:pPr>
            <a:r>
              <a:rPr lang="it-IT" sz="5500" dirty="0">
                <a:solidFill>
                  <a:srgbClr val="0033CC"/>
                </a:solidFill>
              </a:rPr>
              <a:t>POSSONO PRESENTARE </a:t>
            </a:r>
            <a:r>
              <a:rPr lang="it-IT" sz="5500" b="1" dirty="0">
                <a:solidFill>
                  <a:srgbClr val="0033CC"/>
                </a:solidFill>
              </a:rPr>
              <a:t>DOMANDA D’ISCRIZIONE </a:t>
            </a:r>
          </a:p>
          <a:p>
            <a:pPr marL="0" indent="0" algn="ctr">
              <a:buNone/>
            </a:pPr>
            <a:r>
              <a:rPr lang="it-IT" sz="5500" dirty="0">
                <a:solidFill>
                  <a:srgbClr val="0033CC"/>
                </a:solidFill>
              </a:rPr>
              <a:t>OGNI ANNO SECONDO LE SCADENZE </a:t>
            </a:r>
          </a:p>
          <a:p>
            <a:pPr marL="0" indent="0" algn="ctr">
              <a:buNone/>
            </a:pPr>
            <a:r>
              <a:rPr lang="it-IT" sz="5500" b="1" dirty="0">
                <a:solidFill>
                  <a:srgbClr val="0033CC"/>
                </a:solidFill>
              </a:rPr>
              <a:t>TRAMITE LA PROCEDURA ON-LINE</a:t>
            </a:r>
          </a:p>
        </p:txBody>
      </p:sp>
    </p:spTree>
    <p:extLst>
      <p:ext uri="{BB962C8B-B14F-4D97-AF65-F5344CB8AC3E}">
        <p14:creationId xmlns:p14="http://schemas.microsoft.com/office/powerpoint/2010/main" val="13882081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it-IT" b="1" dirty="0"/>
              <a:t>INSERIMENTO AI CORSI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it-IT" b="1" dirty="0">
                <a:solidFill>
                  <a:srgbClr val="0033CC"/>
                </a:solidFill>
              </a:rPr>
              <a:t>PER COLORO CHE NON FREQUENTANO LA SCUOLA MEDIA</a:t>
            </a:r>
            <a:r>
              <a:rPr lang="it-IT" dirty="0">
                <a:solidFill>
                  <a:srgbClr val="0033CC"/>
                </a:solidFill>
              </a:rPr>
              <a:t>, POSSONO PRESENTARE </a:t>
            </a:r>
            <a:r>
              <a:rPr lang="it-IT" b="1" dirty="0">
                <a:solidFill>
                  <a:srgbClr val="0033CC"/>
                </a:solidFill>
              </a:rPr>
              <a:t>DOMANDA D’ISCRIZIONE </a:t>
            </a:r>
            <a:r>
              <a:rPr lang="it-IT" dirty="0">
                <a:solidFill>
                  <a:srgbClr val="0033CC"/>
                </a:solidFill>
              </a:rPr>
              <a:t>PRESSO LA NOSTRA SCUOLA, NEL </a:t>
            </a:r>
            <a:r>
              <a:rPr lang="it-IT" b="1" dirty="0">
                <a:solidFill>
                  <a:srgbClr val="0033CC"/>
                </a:solidFill>
              </a:rPr>
              <a:t>PERIODO DA GIUGNO  A SETTEMBRE </a:t>
            </a:r>
            <a:r>
              <a:rPr lang="it-IT" sz="3000" dirty="0">
                <a:solidFill>
                  <a:srgbClr val="0033CC"/>
                </a:solidFill>
              </a:rPr>
              <a:t>D</a:t>
            </a:r>
            <a:r>
              <a:rPr lang="it-IT" sz="3000" dirty="0"/>
              <a:t>I OGNI ANNO </a:t>
            </a:r>
          </a:p>
          <a:p>
            <a:pPr marL="0" indent="0" algn="ctr">
              <a:buNone/>
            </a:pPr>
            <a:r>
              <a:rPr lang="it-IT" sz="3000" dirty="0"/>
              <a:t>LE STESSE SARANNO CONSIDERATE SECONDO I POSTI DISPONIBILI, L’ETA’, OLTRE LA DATA DI PRESENTAZIONE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0033CC"/>
                </a:solidFill>
              </a:rPr>
              <a:t>Per esempio il CAMBIO della SCUOLA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0033CC"/>
                </a:solidFill>
              </a:rPr>
              <a:t>QUANDO SI FANNO LE SUPERIORI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0033CC"/>
                </a:solidFill>
              </a:rPr>
              <a:t>oppure CHI  HA INTERROTTO gli studi alle superiori</a:t>
            </a:r>
          </a:p>
        </p:txBody>
      </p:sp>
    </p:spTree>
    <p:extLst>
      <p:ext uri="{BB962C8B-B14F-4D97-AF65-F5344CB8AC3E}">
        <p14:creationId xmlns:p14="http://schemas.microsoft.com/office/powerpoint/2010/main" val="8765927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CCC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it-IT" dirty="0"/>
              <a:t>REGOLE PER ISCRIZIONI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4947" y="1484784"/>
            <a:ext cx="8229600" cy="1440160"/>
          </a:xfrm>
          <a:solidFill>
            <a:srgbClr val="FFCCCC"/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b="1" dirty="0"/>
              <a:t>GRADUATORIA - A NUMERO CHIUSO</a:t>
            </a:r>
          </a:p>
          <a:p>
            <a:pPr marL="0" indent="0" algn="ctr">
              <a:buNone/>
            </a:pPr>
            <a:r>
              <a:rPr lang="it-IT" b="1" dirty="0"/>
              <a:t>Secondo ANNO DI NASCITA</a:t>
            </a:r>
          </a:p>
          <a:p>
            <a:pPr marL="0" indent="0" algn="ctr">
              <a:buNone/>
            </a:pPr>
            <a:r>
              <a:rPr lang="it-IT" b="1" dirty="0"/>
              <a:t>La legge «TUTELA IL PIU’ PICCOLO»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436041" y="3140968"/>
            <a:ext cx="8229600" cy="3221324"/>
          </a:xfrm>
          <a:prstGeom prst="rect">
            <a:avLst/>
          </a:prstGeom>
          <a:solidFill>
            <a:srgbClr val="FFCCCC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b="1" dirty="0"/>
              <a:t>SCADENZE per graduatoria  alunni scuola media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b="1" dirty="0"/>
              <a:t> 1^ tramite procedura on-line (Gennaio 2024)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b="1" dirty="0"/>
              <a:t>2^ domanda presso il CENTRO (31/03/2024)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sz="2800" b="1" dirty="0"/>
              <a:t>Per tutti gli altri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b="1" dirty="0"/>
              <a:t>3^ domanda presso il CENTRO (giugno-luglio)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b="1" dirty="0"/>
              <a:t>4^ domanda presso il CENTRO (</a:t>
            </a:r>
            <a:r>
              <a:rPr lang="it-IT" b="1" dirty="0" err="1"/>
              <a:t>sett</a:t>
            </a:r>
            <a:r>
              <a:rPr lang="it-IT" b="1" dirty="0"/>
              <a:t>-dicembre)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561815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CCC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it-IT" dirty="0"/>
              <a:t>REGOLE PER ISCRIZIONI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907704"/>
            <a:ext cx="8229600" cy="1872208"/>
          </a:xfrm>
          <a:solidFill>
            <a:srgbClr val="FFCC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GRADUATORIA - A NUMERO CHIUSO</a:t>
            </a:r>
          </a:p>
          <a:p>
            <a:pPr marL="0" indent="0" algn="ctr">
              <a:buNone/>
            </a:pPr>
            <a:r>
              <a:rPr lang="it-IT" b="1" dirty="0"/>
              <a:t>Secondo ANNO DI NASCITA</a:t>
            </a:r>
          </a:p>
          <a:p>
            <a:pPr marL="0" indent="0" algn="ctr">
              <a:buNone/>
            </a:pPr>
            <a:r>
              <a:rPr lang="it-IT" b="1" dirty="0"/>
              <a:t>La legge «TUTELA IL PIU’ PICCOLO»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FFFE9E8A-0CD1-4797-8805-D9F78D1843E5}"/>
              </a:ext>
            </a:extLst>
          </p:cNvPr>
          <p:cNvSpPr txBox="1">
            <a:spLocks/>
          </p:cNvSpPr>
          <p:nvPr/>
        </p:nvSpPr>
        <p:spPr>
          <a:xfrm>
            <a:off x="395536" y="4182653"/>
            <a:ext cx="8229600" cy="1406587"/>
          </a:xfrm>
          <a:prstGeom prst="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b="1" dirty="0"/>
              <a:t>La «TUTELA DEL PIU’ PICCOLO»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b="1" dirty="0"/>
              <a:t>E’ RIPRISTINATA NELLE DIVERSE SCADENZE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it-IT" b="1" dirty="0"/>
          </a:p>
          <a:p>
            <a:pPr marL="0" indent="0" algn="ctr">
              <a:buFont typeface="Arial" panose="020B0604020202020204" pitchFamily="34" charset="0"/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525236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CCC"/>
          </a:solidFill>
        </p:spPr>
        <p:txBody>
          <a:bodyPr/>
          <a:lstStyle/>
          <a:p>
            <a:r>
              <a:rPr lang="it-IT" dirty="0"/>
              <a:t>INSERIMENTO AI CORSI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ESISTONO, INOLTRE, DELLE REGOLE PER L’INSERIMENTO AI CORSI DI F.P., OLTRE I PARAMETRI ELENCATI IN PRECEDENZA, E CHI E’ INTERESSATO PUO’ VENIRE AD INFORMARSI, PRESSO LA NOSTRA SEDE, IN CASSINO VIALE BONOMI N. 2, DOVE TROVERANNO ACCOGLIENZA ED ASSISTENZA PER LA PRESENTAZIONE E COMPILAZIONE DELLE DOMANDE</a:t>
            </a:r>
          </a:p>
        </p:txBody>
      </p:sp>
    </p:spTree>
    <p:extLst>
      <p:ext uri="{BB962C8B-B14F-4D97-AF65-F5344CB8AC3E}">
        <p14:creationId xmlns:p14="http://schemas.microsoft.com/office/powerpoint/2010/main" val="32461826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CCC"/>
          </a:solidFill>
        </p:spPr>
        <p:txBody>
          <a:bodyPr/>
          <a:lstStyle/>
          <a:p>
            <a:r>
              <a:rPr lang="it-IT" b="1" dirty="0"/>
              <a:t>INSERIMENTO AI CORSI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rgbClr val="FFCCCC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>
                <a:solidFill>
                  <a:srgbClr val="0033CC"/>
                </a:solidFill>
              </a:rPr>
              <a:t>AL QUARTO ANNO</a:t>
            </a:r>
            <a:r>
              <a:rPr lang="it-IT" dirty="0">
                <a:solidFill>
                  <a:srgbClr val="0033CC"/>
                </a:solidFill>
              </a:rPr>
              <a:t>, 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33CC"/>
                </a:solidFill>
              </a:rPr>
              <a:t>INVECE, IL BANDO REGIONALE, RISERVA </a:t>
            </a:r>
            <a:r>
              <a:rPr lang="it-IT" b="1" dirty="0">
                <a:solidFill>
                  <a:srgbClr val="0033CC"/>
                </a:solidFill>
              </a:rPr>
              <a:t>L’ISCRIZIONE</a:t>
            </a:r>
            <a:r>
              <a:rPr lang="it-IT" dirty="0">
                <a:solidFill>
                  <a:srgbClr val="0033CC"/>
                </a:solidFill>
              </a:rPr>
              <a:t>  ESLUSIVAMENTE 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0033CC"/>
                </a:solidFill>
              </a:rPr>
              <a:t>AGLI ALLIEVI GIA’ IN POSSESSO DELL’ATTESTATO DI QUALIFICA PROFESSIONALE TRIENNALE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7030A0"/>
                </a:solidFill>
              </a:rPr>
              <a:t>Pertanto i cambi di scuola 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7030A0"/>
                </a:solidFill>
              </a:rPr>
              <a:t>sono consigliati ai primi anni 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7030A0"/>
                </a:solidFill>
              </a:rPr>
              <a:t>altrimenti si rischia di perdere degli anni scolastici</a:t>
            </a:r>
          </a:p>
        </p:txBody>
      </p:sp>
    </p:spTree>
    <p:extLst>
      <p:ext uri="{BB962C8B-B14F-4D97-AF65-F5344CB8AC3E}">
        <p14:creationId xmlns:p14="http://schemas.microsoft.com/office/powerpoint/2010/main" val="2201143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15776"/>
            <a:ext cx="8435280" cy="1457040"/>
          </a:xfrm>
        </p:spPr>
        <p:txBody>
          <a:bodyPr>
            <a:normAutofit/>
          </a:bodyPr>
          <a:lstStyle/>
          <a:p>
            <a:r>
              <a:rPr lang="it-IT" sz="16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CENTRO DI FORMAZIONE </a:t>
            </a:r>
            <a:br>
              <a:rPr lang="it-IT" sz="16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</a:br>
            <a:r>
              <a:rPr lang="it-IT" sz="16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PROFESSIONALE CASSINO </a:t>
            </a:r>
            <a:b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</a:b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VIALE BONOMI N. 2 - </a:t>
            </a:r>
            <a:r>
              <a:rPr lang="it-IT" sz="1100" dirty="0" err="1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Tel</a:t>
            </a: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0776 23506 </a:t>
            </a:r>
            <a:br>
              <a:rPr lang="it-IT" sz="1100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Email: </a:t>
            </a:r>
            <a:r>
              <a:rPr lang="it-IT" sz="1100" u="sng" dirty="0">
                <a:solidFill>
                  <a:srgbClr val="0563C1"/>
                </a:solidFill>
                <a:latin typeface="Arial"/>
                <a:ea typeface="Calibri"/>
                <a:cs typeface="Times New Roman"/>
                <a:hlinkClick r:id="rId2"/>
              </a:rPr>
              <a:t>cfpcassino@frosinoneformazione.it</a:t>
            </a: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 </a:t>
            </a:r>
            <a:br>
              <a:rPr lang="it-IT" sz="1100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Sito web: www.frosinoneformazione.it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72090" y="4581128"/>
            <a:ext cx="8352928" cy="1908215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/>
              <a:t>CASSINO</a:t>
            </a:r>
            <a:r>
              <a:rPr lang="it-IT" sz="3200" dirty="0"/>
              <a:t> </a:t>
            </a:r>
          </a:p>
          <a:p>
            <a:pPr algn="ctr"/>
            <a:r>
              <a:rPr lang="it-IT" sz="3200" b="1" dirty="0"/>
              <a:t>Viale Bonomi n. 2 – 0776 23506</a:t>
            </a:r>
          </a:p>
          <a:p>
            <a:pPr algn="ctr"/>
            <a:r>
              <a:rPr lang="it-IT" sz="3200" dirty="0"/>
              <a:t>Email: </a:t>
            </a:r>
            <a:r>
              <a:rPr lang="it-IT" sz="3200" b="1" dirty="0"/>
              <a:t>cfpcassino@frosinoneformazione.it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95536" y="2780928"/>
            <a:ext cx="8352928" cy="58477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it-IT" sz="3200" dirty="0"/>
              <a:t>FERENTINO Via antica Acropoli n. 26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395536" y="3717032"/>
            <a:ext cx="8352928" cy="584775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 rtlCol="0">
            <a:spAutoFit/>
          </a:bodyPr>
          <a:lstStyle/>
          <a:p>
            <a:r>
              <a:rPr lang="it-IT" sz="3200" dirty="0"/>
              <a:t>ISOLA DEL LIRI Via Carnello n. 38 Località S. Carlo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395536" y="2060848"/>
            <a:ext cx="8177082" cy="58477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it-IT" sz="3200" dirty="0"/>
              <a:t>FROSINONE Via Tiburtina n. 221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2B7E7307-6524-41DF-B337-0C246018676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6609"/>
            <a:ext cx="3119022" cy="1141549"/>
          </a:xfrm>
          <a:prstGeom prst="rect">
            <a:avLst/>
          </a:prstGeom>
        </p:spPr>
      </p:pic>
      <p:pic>
        <p:nvPicPr>
          <p:cNvPr id="15" name="Immagine 14" descr="provinc">
            <a:extLst>
              <a:ext uri="{FF2B5EF4-FFF2-40B4-BE49-F238E27FC236}">
                <a16:creationId xmlns:a16="http://schemas.microsoft.com/office/drawing/2014/main" id="{B2CC72AF-3BED-497E-BAA8-8514D435DB2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683" y="444364"/>
            <a:ext cx="866775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92473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sz="4000" b="1" dirty="0"/>
              <a:t>C.F.P. E NON PIU’ ENAIP O ENAP?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rgbClr val="CCFFFF"/>
          </a:solidFill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it-IT" dirty="0">
                <a:solidFill>
                  <a:srgbClr val="0033CC"/>
                </a:solidFill>
              </a:rPr>
              <a:t>PRECISIAMO CHE OGGI </a:t>
            </a:r>
          </a:p>
          <a:p>
            <a:pPr marL="0" lvl="0" indent="0" algn="ctr">
              <a:buNone/>
            </a:pPr>
            <a:r>
              <a:rPr lang="it-IT" dirty="0">
                <a:solidFill>
                  <a:srgbClr val="0033CC"/>
                </a:solidFill>
              </a:rPr>
              <a:t>CI </a:t>
            </a:r>
            <a:r>
              <a:rPr lang="it-IT" b="1" dirty="0">
                <a:solidFill>
                  <a:srgbClr val="0033CC"/>
                </a:solidFill>
              </a:rPr>
              <a:t>CHIAMIAMO C.F.P. CHE STA PER </a:t>
            </a:r>
          </a:p>
          <a:p>
            <a:pPr marL="0" lvl="0" indent="0" algn="ctr">
              <a:buNone/>
            </a:pPr>
            <a:r>
              <a:rPr lang="it-IT" b="1" dirty="0">
                <a:solidFill>
                  <a:srgbClr val="0033CC"/>
                </a:solidFill>
              </a:rPr>
              <a:t>CENTRO DI FORMAZIONE PROFESSIONALE</a:t>
            </a:r>
            <a:endParaRPr lang="it-IT" dirty="0">
              <a:solidFill>
                <a:srgbClr val="0033CC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0033CC"/>
                </a:solidFill>
              </a:rPr>
              <a:t>I TERMINI </a:t>
            </a:r>
            <a:r>
              <a:rPr lang="it-IT" b="1" dirty="0">
                <a:solidFill>
                  <a:srgbClr val="0033CC"/>
                </a:solidFill>
              </a:rPr>
              <a:t>ENAIP</a:t>
            </a:r>
            <a:r>
              <a:rPr lang="it-IT" dirty="0">
                <a:solidFill>
                  <a:srgbClr val="0033CC"/>
                </a:solidFill>
              </a:rPr>
              <a:t> OPPURE </a:t>
            </a:r>
            <a:r>
              <a:rPr lang="it-IT" b="1" dirty="0">
                <a:solidFill>
                  <a:srgbClr val="0033CC"/>
                </a:solidFill>
              </a:rPr>
              <a:t>ENAP</a:t>
            </a:r>
            <a:r>
              <a:rPr lang="it-IT" dirty="0">
                <a:solidFill>
                  <a:srgbClr val="0033CC"/>
                </a:solidFill>
              </a:rPr>
              <a:t> RISALGONO AGLI ANNI 60 E/O 70 </a:t>
            </a:r>
          </a:p>
          <a:p>
            <a:pPr marL="0" indent="0" algn="ctr">
              <a:buNone/>
            </a:pPr>
            <a:r>
              <a:rPr lang="it-IT" dirty="0"/>
              <a:t>A PARTIRE DAI PRIMI ANNI 80 SONO STATI ATTIVATI I C.F.P. CHE HANNO COMPLETAMENTE SOSTITUITO ED AGGIORNATO  </a:t>
            </a:r>
          </a:p>
          <a:p>
            <a:pPr marL="0" indent="0" algn="ctr">
              <a:buNone/>
            </a:pPr>
            <a:r>
              <a:rPr lang="it-IT" dirty="0"/>
              <a:t>GLI ISTITUTI ENAIP – ENAP</a:t>
            </a:r>
          </a:p>
        </p:txBody>
      </p:sp>
    </p:spTree>
    <p:extLst>
      <p:ext uri="{BB962C8B-B14F-4D97-AF65-F5344CB8AC3E}">
        <p14:creationId xmlns:p14="http://schemas.microsoft.com/office/powerpoint/2010/main" val="1219279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it-IT" sz="3600" b="1" dirty="0">
                <a:solidFill>
                  <a:prstClr val="black"/>
                </a:solidFill>
                <a:ea typeface="+mn-ea"/>
                <a:cs typeface="+mn-cs"/>
              </a:rPr>
              <a:t>MODALITA’ D’ISCRIZIONE ON-LINE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844824"/>
            <a:ext cx="8208912" cy="113877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it-IT" sz="3200" dirty="0">
                <a:solidFill>
                  <a:prstClr val="black"/>
                </a:solidFill>
              </a:rPr>
              <a:t>SUL PORTALE </a:t>
            </a:r>
            <a:r>
              <a:rPr lang="it-IT" sz="3200" b="1" dirty="0">
                <a:solidFill>
                  <a:prstClr val="black"/>
                </a:solidFill>
              </a:rPr>
              <a:t>M.I.U.R</a:t>
            </a:r>
            <a:r>
              <a:rPr lang="it-IT" b="1" dirty="0">
                <a:solidFill>
                  <a:prstClr val="black"/>
                </a:solidFill>
              </a:rPr>
              <a:t>.</a:t>
            </a:r>
          </a:p>
          <a:p>
            <a:pPr lvl="0" algn="ctr"/>
            <a:r>
              <a:rPr lang="it-IT" sz="3600" b="1" dirty="0">
                <a:solidFill>
                  <a:prstClr val="black"/>
                </a:solidFill>
              </a:rPr>
              <a:t>http://www.istruzione.it</a:t>
            </a:r>
            <a:r>
              <a:rPr lang="it-IT" sz="3600" b="1" dirty="0"/>
              <a:t>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3501008"/>
            <a:ext cx="8182199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Con il codice: </a:t>
            </a:r>
            <a:r>
              <a:rPr lang="it-IT" sz="4000" b="1" dirty="0"/>
              <a:t>FRCF00500D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4581128"/>
            <a:ext cx="8182199" cy="107721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PER IL CENTRO DI FORMAZIONE PROFESSIONALE DI CASSINO</a:t>
            </a:r>
          </a:p>
        </p:txBody>
      </p:sp>
    </p:spTree>
    <p:extLst>
      <p:ext uri="{BB962C8B-B14F-4D97-AF65-F5344CB8AC3E}">
        <p14:creationId xmlns:p14="http://schemas.microsoft.com/office/powerpoint/2010/main" val="23860870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/>
          <a:lstStyle/>
          <a:p>
            <a:r>
              <a:rPr lang="it-IT" sz="3600" b="1" dirty="0">
                <a:solidFill>
                  <a:prstClr val="black"/>
                </a:solidFill>
              </a:rPr>
              <a:t>MODALITA’ D’ISCRIZIONE ON-LINE 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75928" y="1556792"/>
            <a:ext cx="8208912" cy="206210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 rtlCol="0">
            <a:spAutoFit/>
          </a:bodyPr>
          <a:lstStyle/>
          <a:p>
            <a:pPr algn="ctr"/>
            <a:r>
              <a:rPr lang="it-IT" sz="3200" dirty="0"/>
              <a:t>GLI UFFICI DEL CENTRO </a:t>
            </a:r>
          </a:p>
          <a:p>
            <a:pPr algn="ctr"/>
            <a:r>
              <a:rPr lang="it-IT" sz="3200" dirty="0"/>
              <a:t>SONO A DISPOSIZIONE DEI GENITORI  </a:t>
            </a:r>
          </a:p>
          <a:p>
            <a:pPr algn="ctr"/>
            <a:r>
              <a:rPr lang="it-IT" sz="3200" b="1" dirty="0"/>
              <a:t>CON SUPPORTO INFORMATICO</a:t>
            </a:r>
          </a:p>
          <a:p>
            <a:pPr algn="ctr"/>
            <a:r>
              <a:rPr lang="it-IT" sz="3200" b="1" dirty="0"/>
              <a:t>PER LA DOMANDA D’ISCRIZIONE ON-LINE 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75928" y="3933056"/>
            <a:ext cx="8208912" cy="156966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ORARIO</a:t>
            </a:r>
          </a:p>
          <a:p>
            <a:r>
              <a:rPr lang="it-IT" sz="3200" b="1" dirty="0"/>
              <a:t>dal LUNEDI al VENERDI          08:00 - 14:00</a:t>
            </a:r>
          </a:p>
          <a:p>
            <a:r>
              <a:rPr lang="it-IT" sz="3200" b="1" dirty="0"/>
              <a:t>       MARTEDI E GIOVEDI        14:30 - 17:30 </a:t>
            </a:r>
          </a:p>
        </p:txBody>
      </p:sp>
    </p:spTree>
    <p:extLst>
      <p:ext uri="{BB962C8B-B14F-4D97-AF65-F5344CB8AC3E}">
        <p14:creationId xmlns:p14="http://schemas.microsoft.com/office/powerpoint/2010/main" val="35300213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b="1" dirty="0"/>
              <a:t>OPEN DAY </a:t>
            </a:r>
            <a:br>
              <a:rPr lang="it-IT" b="1" dirty="0"/>
            </a:br>
            <a:r>
              <a:rPr lang="it-IT" b="1" dirty="0"/>
              <a:t>«IN SICUREZZA»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907703" y="2132856"/>
            <a:ext cx="5400601" cy="107721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VISITA LA SCUOLA</a:t>
            </a:r>
          </a:p>
          <a:p>
            <a:pPr algn="ctr"/>
            <a:r>
              <a:rPr lang="it-IT" sz="3200" b="1" dirty="0"/>
              <a:t> CON I LABORATORI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591217" y="3356992"/>
            <a:ext cx="5904656" cy="58477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PRENOTA UN APPUNTAMENTO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19481" y="4221088"/>
            <a:ext cx="8136904" cy="156966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N. 0776 23506</a:t>
            </a:r>
          </a:p>
          <a:p>
            <a:pPr algn="ctr"/>
            <a:r>
              <a:rPr lang="it-IT" sz="3200" dirty="0"/>
              <a:t>EMAIL </a:t>
            </a:r>
            <a:r>
              <a:rPr lang="it-IT" sz="3200" dirty="0">
                <a:hlinkClick r:id="rId2"/>
              </a:rPr>
              <a:t>cfpcassino@frosinoneformazione.it</a:t>
            </a:r>
            <a:endParaRPr lang="it-IT" sz="3200" dirty="0"/>
          </a:p>
          <a:p>
            <a:r>
              <a:rPr lang="it-IT" sz="3200" dirty="0"/>
              <a:t>                  </a:t>
            </a:r>
            <a:r>
              <a:rPr lang="it-IT" sz="3200" u="sng" dirty="0">
                <a:solidFill>
                  <a:srgbClr val="0070C0"/>
                </a:solidFill>
              </a:rPr>
              <a:t>r.coppola@frosinoneformazione.it</a:t>
            </a:r>
          </a:p>
        </p:txBody>
      </p:sp>
    </p:spTree>
    <p:extLst>
      <p:ext uri="{BB962C8B-B14F-4D97-AF65-F5344CB8AC3E}">
        <p14:creationId xmlns:p14="http://schemas.microsoft.com/office/powerpoint/2010/main" val="991518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b="1" dirty="0">
                <a:solidFill>
                  <a:prstClr val="black"/>
                </a:solidFill>
              </a:rPr>
              <a:t>OPEN DAY </a:t>
            </a:r>
            <a:br>
              <a:rPr lang="it-IT" b="1" dirty="0">
                <a:solidFill>
                  <a:prstClr val="black"/>
                </a:solidFill>
              </a:rPr>
            </a:br>
            <a:r>
              <a:rPr lang="it-IT" b="1" dirty="0">
                <a:solidFill>
                  <a:prstClr val="black"/>
                </a:solidFill>
              </a:rPr>
              <a:t>«IN SICUREZZA»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99628" y="2276872"/>
            <a:ext cx="8280920" cy="255454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IL CENTRO APRE LE PORTE</a:t>
            </a:r>
          </a:p>
          <a:p>
            <a:pPr algn="ctr"/>
            <a:r>
              <a:rPr lang="it-IT" sz="3200" dirty="0"/>
              <a:t>DUE GIORNATE STRAORDINARIE</a:t>
            </a:r>
          </a:p>
          <a:p>
            <a:pPr algn="ctr"/>
            <a:r>
              <a:rPr lang="it-IT" sz="3200" b="1" dirty="0"/>
              <a:t>SABATO 18 GENNAIO 2025</a:t>
            </a:r>
          </a:p>
          <a:p>
            <a:pPr algn="ctr"/>
            <a:r>
              <a:rPr lang="it-IT" sz="3200" b="1" dirty="0"/>
              <a:t>SABATO 25 GENNAIO 2025</a:t>
            </a:r>
          </a:p>
          <a:p>
            <a:pPr algn="ctr"/>
            <a:r>
              <a:rPr lang="it-IT" sz="3200" b="1" dirty="0"/>
              <a:t>MARTEDI 4 FEBBRAIO 2025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94619" y="5085184"/>
            <a:ext cx="8280920" cy="107721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ORARIO</a:t>
            </a:r>
          </a:p>
          <a:p>
            <a:pPr algn="ctr"/>
            <a:r>
              <a:rPr lang="it-IT" sz="3200" b="1" dirty="0"/>
              <a:t>08:00 – 14:00    14:30 -17:30</a:t>
            </a:r>
          </a:p>
        </p:txBody>
      </p:sp>
    </p:spTree>
    <p:extLst>
      <p:ext uri="{BB962C8B-B14F-4D97-AF65-F5344CB8AC3E}">
        <p14:creationId xmlns:p14="http://schemas.microsoft.com/office/powerpoint/2010/main" val="10468281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442550" y="221588"/>
            <a:ext cx="3721738" cy="1213557"/>
          </a:xfrm>
        </p:spPr>
        <p:txBody>
          <a:bodyPr>
            <a:normAutofit/>
          </a:bodyPr>
          <a:lstStyle/>
          <a:p>
            <a:pPr>
              <a:tabLst>
                <a:tab pos="3060065" algn="ctr"/>
                <a:tab pos="6120130" algn="r"/>
              </a:tabLst>
            </a:pPr>
            <a:r>
              <a:rPr lang="it-IT" sz="20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CENTRO DI FORMAZIONE </a:t>
            </a:r>
            <a:br>
              <a:rPr lang="it-IT" sz="20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</a:br>
            <a:r>
              <a:rPr lang="it-IT" sz="20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PROFESSIONALE CASSINO </a:t>
            </a:r>
            <a:b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</a:b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VIALE BONOMI N. 2 - </a:t>
            </a:r>
            <a:r>
              <a:rPr lang="it-IT" sz="1100" dirty="0" err="1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Tel</a:t>
            </a: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0776 23506 </a:t>
            </a:r>
            <a:br>
              <a:rPr lang="it-IT" sz="1100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Email: </a:t>
            </a:r>
            <a:r>
              <a:rPr lang="it-IT" sz="1100" u="sng" dirty="0">
                <a:solidFill>
                  <a:srgbClr val="0563C1"/>
                </a:solidFill>
                <a:latin typeface="Arial"/>
                <a:ea typeface="Calibri"/>
                <a:cs typeface="Times New Roman"/>
                <a:hlinkClick r:id="rId2"/>
              </a:rPr>
              <a:t>cfpcassino@frosinoneformazione.it</a:t>
            </a: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 </a:t>
            </a:r>
            <a:br>
              <a:rPr lang="it-IT" sz="1100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Sito web: www.frosinoneformazione.it</a:t>
            </a:r>
            <a:endParaRPr lang="it-IT" sz="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9573" y="1844824"/>
            <a:ext cx="7704856" cy="885825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it-IT" sz="4000" b="1" dirty="0">
                <a:solidFill>
                  <a:prstClr val="black"/>
                </a:solidFill>
                <a:ea typeface="+mj-ea"/>
                <a:cs typeface="+mj-cs"/>
              </a:rPr>
              <a:t>«VIRTUAL PAGES»</a:t>
            </a:r>
            <a:endParaRPr lang="it-IT" sz="3000" b="1" dirty="0">
              <a:solidFill>
                <a:prstClr val="black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B7E7307-6524-41DF-B337-0C246018676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3119022" cy="1141549"/>
          </a:xfrm>
          <a:prstGeom prst="rect">
            <a:avLst/>
          </a:prstGeom>
        </p:spPr>
      </p:pic>
      <p:pic>
        <p:nvPicPr>
          <p:cNvPr id="5" name="Immagine 4" descr="provinc">
            <a:extLst>
              <a:ext uri="{FF2B5EF4-FFF2-40B4-BE49-F238E27FC236}">
                <a16:creationId xmlns:a16="http://schemas.microsoft.com/office/drawing/2014/main" id="{B2CC72AF-3BED-497E-BAA8-8514D435DB2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683" y="192644"/>
            <a:ext cx="866775" cy="8858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sellaDiTesto 5"/>
          <p:cNvSpPr txBox="1"/>
          <p:nvPr/>
        </p:nvSpPr>
        <p:spPr>
          <a:xfrm>
            <a:off x="611559" y="3000956"/>
            <a:ext cx="7780883" cy="162467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it-IT" sz="3500" b="1" dirty="0">
                <a:solidFill>
                  <a:prstClr val="black"/>
                </a:solidFill>
              </a:rPr>
              <a:t>CFP Cassino – FFL</a:t>
            </a:r>
          </a:p>
          <a:p>
            <a:pPr lvl="0" algn="ctr">
              <a:lnSpc>
                <a:spcPct val="150000"/>
              </a:lnSpc>
            </a:pPr>
            <a:r>
              <a:rPr lang="it-IT" sz="3500" b="1" dirty="0">
                <a:solidFill>
                  <a:prstClr val="black"/>
                </a:solidFill>
              </a:rPr>
              <a:t>CFP Cassino FFL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610559" y="5013176"/>
            <a:ext cx="7730905" cy="124649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it-IT" sz="2000" b="1" dirty="0">
                <a:solidFill>
                  <a:prstClr val="black"/>
                </a:solidFill>
              </a:rPr>
              <a:t>VISITA IL SITO DELL’ENTE</a:t>
            </a:r>
          </a:p>
          <a:p>
            <a:pPr lvl="0" algn="ctr"/>
            <a:r>
              <a:rPr lang="it-IT" sz="2000" b="1" dirty="0">
                <a:solidFill>
                  <a:prstClr val="black"/>
                </a:solidFill>
              </a:rPr>
              <a:t>FROSINONE FORMAZIONE E LAVORO</a:t>
            </a:r>
          </a:p>
          <a:p>
            <a:pPr lvl="0" algn="ctr"/>
            <a:r>
              <a:rPr lang="it-IT" sz="3500" b="1" dirty="0">
                <a:solidFill>
                  <a:prstClr val="black"/>
                </a:solidFill>
              </a:rPr>
              <a:t>WWW.FROSINONEFORMAZIONE.IT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6CBD3CF-357B-150F-BE4A-506377F1C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238037"/>
            <a:ext cx="558669" cy="55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nstagram logo | Storia, valore, PNG">
            <a:extLst>
              <a:ext uri="{FF2B5EF4-FFF2-40B4-BE49-F238E27FC236}">
                <a16:creationId xmlns:a16="http://schemas.microsoft.com/office/drawing/2014/main" id="{E26DEEB9-CC3E-FD5A-1244-FA198E55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039" y="3955528"/>
            <a:ext cx="929746" cy="52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C8F7D839-6BF4-49F8-2689-9FD80D3E7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212976"/>
            <a:ext cx="558669" cy="55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0219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11559" y="2072421"/>
            <a:ext cx="7232848" cy="1775048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algn="ctr">
              <a:tabLst>
                <a:tab pos="3060065" algn="ctr"/>
                <a:tab pos="6120130" algn="r"/>
              </a:tabLst>
            </a:pPr>
            <a:r>
              <a:rPr lang="it-IT" sz="2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CENTRO DI FORMAZIONE PROFESSIONALE </a:t>
            </a:r>
          </a:p>
          <a:p>
            <a:pPr algn="ctr">
              <a:tabLst>
                <a:tab pos="3060065" algn="ctr"/>
                <a:tab pos="6120130" algn="r"/>
              </a:tabLst>
            </a:pPr>
            <a:r>
              <a:rPr lang="it-IT" sz="2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SEDE DI CASSINO</a:t>
            </a:r>
            <a:endParaRPr lang="it-IT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3060065" algn="ctr"/>
                <a:tab pos="6120130" algn="r"/>
              </a:tabLst>
            </a:pPr>
            <a:r>
              <a:rPr lang="it-IT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Viale Bonomi N. 2 – Tel. 0776 23506 – </a:t>
            </a:r>
          </a:p>
          <a:p>
            <a:pPr algn="ctr">
              <a:tabLst>
                <a:tab pos="3060065" algn="ctr"/>
                <a:tab pos="6120130" algn="r"/>
              </a:tabLst>
            </a:pPr>
            <a:r>
              <a:rPr lang="it-IT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email: </a:t>
            </a:r>
            <a:r>
              <a:rPr lang="it-IT" sz="18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cfpcassino@frosinoneformazione.it</a:t>
            </a:r>
            <a:endParaRPr lang="it-IT" sz="1800" u="sng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3060065" algn="ctr"/>
                <a:tab pos="6120130" algn="r"/>
              </a:tabLst>
            </a:pPr>
            <a:endParaRPr lang="it-IT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B7E7307-6524-41DF-B337-0C246018676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92670"/>
            <a:ext cx="3119022" cy="1141549"/>
          </a:xfrm>
          <a:prstGeom prst="rect">
            <a:avLst/>
          </a:prstGeom>
        </p:spPr>
      </p:pic>
      <p:pic>
        <p:nvPicPr>
          <p:cNvPr id="5" name="Immagine 4" descr="provinc">
            <a:extLst>
              <a:ext uri="{FF2B5EF4-FFF2-40B4-BE49-F238E27FC236}">
                <a16:creationId xmlns:a16="http://schemas.microsoft.com/office/drawing/2014/main" id="{B2CC72AF-3BED-497E-BAA8-8514D435DB2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020" y="292343"/>
            <a:ext cx="866775" cy="8858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sellaDiTesto 5"/>
          <p:cNvSpPr txBox="1"/>
          <p:nvPr/>
        </p:nvSpPr>
        <p:spPr>
          <a:xfrm>
            <a:off x="1027583" y="4245897"/>
            <a:ext cx="72008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SITO DELL’ENTE: </a:t>
            </a:r>
            <a:r>
              <a:rPr lang="it-IT" sz="2400" b="1" dirty="0">
                <a:solidFill>
                  <a:schemeClr val="accent1"/>
                </a:solidFill>
              </a:rPr>
              <a:t>WWW.FROSINONEFORMAZIONE.IT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08703828-95D7-424F-8846-A53392F117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808" y="416351"/>
            <a:ext cx="2234483" cy="574955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FB0F89C4-55CF-42E2-9C67-07985F3449D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934" y="539089"/>
            <a:ext cx="579120" cy="39624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91D9BF8-E4FF-43DA-A677-FA9C662BC155}"/>
              </a:ext>
            </a:extLst>
          </p:cNvPr>
          <p:cNvSpPr txBox="1"/>
          <p:nvPr/>
        </p:nvSpPr>
        <p:spPr>
          <a:xfrm>
            <a:off x="1115616" y="5013176"/>
            <a:ext cx="7232848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Dalla scheda n. 36 alla scheda n. 45</a:t>
            </a:r>
          </a:p>
          <a:p>
            <a:pPr algn="ctr"/>
            <a:r>
              <a:rPr lang="it-IT" b="1" dirty="0"/>
              <a:t>RIEPILOGO DELLE SCHEDE PRECEDENTI</a:t>
            </a:r>
          </a:p>
        </p:txBody>
      </p:sp>
    </p:spTree>
    <p:extLst>
      <p:ext uri="{BB962C8B-B14F-4D97-AF65-F5344CB8AC3E}">
        <p14:creationId xmlns:p14="http://schemas.microsoft.com/office/powerpoint/2010/main" val="39165259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7584" y="1488492"/>
            <a:ext cx="7232848" cy="100440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</a:rPr>
              <a:t>OBBLIGO SCOLASTICO E FORMATIVO  </a:t>
            </a:r>
            <a:endParaRPr lang="it-IT" sz="1800" kern="1400" dirty="0">
              <a:ln>
                <a:noFill/>
              </a:ln>
              <a:solidFill>
                <a:srgbClr val="000000"/>
              </a:solidFill>
              <a:effectLst/>
              <a:latin typeface="Eras Bold ITC" panose="020B090703050402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</a:rPr>
              <a:t>14 -18 anni</a:t>
            </a:r>
            <a:endParaRPr lang="it-IT" sz="1800" kern="1400" dirty="0">
              <a:ln>
                <a:noFill/>
              </a:ln>
              <a:solidFill>
                <a:srgbClr val="000000"/>
              </a:solidFill>
              <a:effectLst/>
              <a:latin typeface="Eras Bold ITC" panose="020B0907030504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it-IT" sz="2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it-IT" sz="2000" kern="1400" cap="all" dirty="0">
                <a:ln>
                  <a:noFill/>
                </a:ln>
                <a:solidFill>
                  <a:srgbClr val="000000"/>
                </a:solidFill>
                <a:effectLst/>
                <a:latin typeface="Cooper Black" panose="0208090404030B020404" pitchFamily="18" charset="0"/>
              </a:rPr>
              <a:t>CORSI GRATUITI</a:t>
            </a:r>
            <a:endParaRPr lang="it-IT" sz="2000" kern="1400" cap="all" dirty="0">
              <a:ln>
                <a:noFill/>
              </a:ln>
              <a:solidFill>
                <a:srgbClr val="000000"/>
              </a:solidFill>
              <a:effectLst/>
              <a:latin typeface="Eras Bold ITC" panose="020B0907030504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it-IT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B7E7307-6524-41DF-B337-0C246018676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3119022" cy="1141549"/>
          </a:xfrm>
          <a:prstGeom prst="rect">
            <a:avLst/>
          </a:prstGeom>
        </p:spPr>
      </p:pic>
      <p:pic>
        <p:nvPicPr>
          <p:cNvPr id="5" name="Immagine 4" descr="provinc">
            <a:extLst>
              <a:ext uri="{FF2B5EF4-FFF2-40B4-BE49-F238E27FC236}">
                <a16:creationId xmlns:a16="http://schemas.microsoft.com/office/drawing/2014/main" id="{B2CC72AF-3BED-497E-BAA8-8514D435DB2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835" y="188640"/>
            <a:ext cx="866775" cy="8858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D7237AB7-0037-4995-A5A7-1E7F07249890}"/>
              </a:ext>
            </a:extLst>
          </p:cNvPr>
          <p:cNvSpPr txBox="1"/>
          <p:nvPr/>
        </p:nvSpPr>
        <p:spPr>
          <a:xfrm>
            <a:off x="457690" y="2576430"/>
            <a:ext cx="8280920" cy="41079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9286" marR="0" indent="-179286" algn="l">
              <a:lnSpc>
                <a:spcPct val="175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¨</a:t>
            </a: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Eras Medium ITC" panose="020B0602030504020804" pitchFamily="34" charset="0"/>
              </a:rPr>
              <a:t> </a:t>
            </a: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Autorizzati dalla Regione Lazio con Qualifica Professionale valida in tutti i Paesi della Comunità Europea ;</a:t>
            </a:r>
            <a:endParaRPr lang="it-IT" sz="1800" kern="1400" dirty="0">
              <a:ln>
                <a:noFill/>
              </a:ln>
              <a:solidFill>
                <a:srgbClr val="000000"/>
              </a:solidFill>
              <a:effectLst/>
              <a:latin typeface="Eras Medium ITC" panose="020B0602030504020804" pitchFamily="34" charset="0"/>
            </a:endParaRPr>
          </a:p>
          <a:p>
            <a:pPr marL="179286" marR="0" indent="-179286" algn="just">
              <a:lnSpc>
                <a:spcPct val="175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¨</a:t>
            </a: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Eras Medium ITC" panose="020B0602030504020804" pitchFamily="34" charset="0"/>
              </a:rPr>
              <a:t> </a:t>
            </a: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Il Materiale Didattico</a:t>
            </a: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l’Abbigliamento e il Materiale di Laboratorio </a:t>
            </a:r>
          </a:p>
          <a:p>
            <a:pPr marL="179286" marR="0" indent="-179286" algn="ctr">
              <a:lnSpc>
                <a:spcPct val="175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È FORNITO DALLA SCUOLA;</a:t>
            </a:r>
            <a:endParaRPr lang="it-IT" sz="1800" b="1" kern="1400" dirty="0">
              <a:ln>
                <a:noFill/>
              </a:ln>
              <a:solidFill>
                <a:srgbClr val="000000"/>
              </a:solidFill>
              <a:effectLst/>
              <a:latin typeface="Eras Medium ITC" panose="020B0602030504020804" pitchFamily="34" charset="0"/>
            </a:endParaRPr>
          </a:p>
          <a:p>
            <a:pPr marL="179286" marR="0" indent="-179286" algn="ctr">
              <a:lnSpc>
                <a:spcPct val="175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ooper Black" panose="0208090404030B020404" pitchFamily="18" charset="0"/>
              </a:rPr>
              <a:t>NON  SI  PAGANO  le  TASSE  SCOLASTICHE</a:t>
            </a:r>
            <a:endParaRPr lang="it-IT" sz="1800" kern="1400" dirty="0">
              <a:ln>
                <a:noFill/>
              </a:ln>
              <a:solidFill>
                <a:srgbClr val="000000"/>
              </a:solidFill>
              <a:effectLst/>
              <a:latin typeface="Eras Medium ITC" panose="020B06020305040208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sz="2800" b="1" dirty="0">
                <a:solidFill>
                  <a:schemeClr val="tx2"/>
                </a:solidFill>
              </a:rPr>
              <a:t>RICORDIAMO CHE E’ L’UNICA SCUOLA CHE PER L’ISCRIZIONE, NON FA PAGARE LE TASSE</a:t>
            </a:r>
            <a:endParaRPr lang="it-IT" sz="2800" b="1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179286" marR="0" indent="-179286" algn="ctr">
              <a:lnSpc>
                <a:spcPct val="175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8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Eras Medium ITC" panose="020B0602030504020804" pitchFamily="34" charset="0"/>
              </a:rPr>
              <a:t>PER I LIBRI – NON C’E’ L’ACQUISTO – CHIEDERE AL CENTRO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D4BAFD9F-C560-4681-BB1B-EB373D2AB3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946" y="382715"/>
            <a:ext cx="2234483" cy="574955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788E0DAF-2B4D-40B1-8A23-0AC99FF3A9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072" y="505453"/>
            <a:ext cx="579120" cy="39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882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7584" y="1488492"/>
            <a:ext cx="7232848" cy="100440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</a:rPr>
              <a:t>OBBLIGO SCOLASTICO E FORMATIVO  </a:t>
            </a:r>
            <a:endParaRPr lang="it-IT" sz="1800" kern="1400" dirty="0">
              <a:ln>
                <a:noFill/>
              </a:ln>
              <a:solidFill>
                <a:srgbClr val="000000"/>
              </a:solidFill>
              <a:effectLst/>
              <a:latin typeface="Eras Bold ITC" panose="020B090703050402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</a:rPr>
              <a:t>14 -18 anni</a:t>
            </a:r>
            <a:endParaRPr lang="it-IT" sz="1800" kern="1400" dirty="0">
              <a:ln>
                <a:noFill/>
              </a:ln>
              <a:solidFill>
                <a:srgbClr val="000000"/>
              </a:solidFill>
              <a:effectLst/>
              <a:latin typeface="Eras Bold ITC" panose="020B0907030504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it-IT" sz="2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it-IT" sz="2000" kern="1400" cap="all" dirty="0">
                <a:ln>
                  <a:noFill/>
                </a:ln>
                <a:solidFill>
                  <a:srgbClr val="000000"/>
                </a:solidFill>
                <a:effectLst/>
                <a:latin typeface="Cooper Black" panose="0208090404030B020404" pitchFamily="18" charset="0"/>
              </a:rPr>
              <a:t>CORSI GRATUITI</a:t>
            </a:r>
            <a:endParaRPr lang="it-IT" sz="2000" kern="1400" cap="all" dirty="0">
              <a:ln>
                <a:noFill/>
              </a:ln>
              <a:solidFill>
                <a:srgbClr val="000000"/>
              </a:solidFill>
              <a:effectLst/>
              <a:latin typeface="Eras Bold ITC" panose="020B0907030504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it-IT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B7E7307-6524-41DF-B337-0C246018676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3119022" cy="1141549"/>
          </a:xfrm>
          <a:prstGeom prst="rect">
            <a:avLst/>
          </a:prstGeom>
        </p:spPr>
      </p:pic>
      <p:pic>
        <p:nvPicPr>
          <p:cNvPr id="5" name="Immagine 4" descr="provinc">
            <a:extLst>
              <a:ext uri="{FF2B5EF4-FFF2-40B4-BE49-F238E27FC236}">
                <a16:creationId xmlns:a16="http://schemas.microsoft.com/office/drawing/2014/main" id="{B2CC72AF-3BED-497E-BAA8-8514D435DB2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835" y="188640"/>
            <a:ext cx="866775" cy="8858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D7237AB7-0037-4995-A5A7-1E7F07249890}"/>
              </a:ext>
            </a:extLst>
          </p:cNvPr>
          <p:cNvSpPr txBox="1"/>
          <p:nvPr/>
        </p:nvSpPr>
        <p:spPr>
          <a:xfrm>
            <a:off x="502078" y="2906923"/>
            <a:ext cx="8280920" cy="35913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9286" marR="0" indent="-179286" algn="ctr">
              <a:lnSpc>
                <a:spcPct val="175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TITOLO DI STUDIO INTERNAZIONALE</a:t>
            </a:r>
            <a:endParaRPr lang="it-IT" sz="1800" b="1" kern="1400" dirty="0">
              <a:ln>
                <a:noFill/>
              </a:ln>
              <a:solidFill>
                <a:srgbClr val="000000"/>
              </a:solidFill>
              <a:effectLst/>
              <a:latin typeface="Eras Medium ITC" panose="020B0602030504020804" pitchFamily="34" charset="0"/>
            </a:endParaRPr>
          </a:p>
          <a:p>
            <a:pPr marL="179286" marR="0" indent="-179286" algn="ctr">
              <a:lnSpc>
                <a:spcPct val="175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kern="1400" dirty="0">
                <a:solidFill>
                  <a:srgbClr val="000000"/>
                </a:solidFill>
                <a:latin typeface="Eras Medium ITC" panose="020B0602030504020804" pitchFamily="34" charset="0"/>
              </a:rPr>
              <a:t>ESAME AL TERZO ANNO</a:t>
            </a: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</a:p>
          <a:p>
            <a:pPr marL="179286" marR="0" indent="-179286" algn="ctr">
              <a:lnSpc>
                <a:spcPct val="175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CON CONSEGUIMENTO DI</a:t>
            </a:r>
          </a:p>
          <a:p>
            <a:pPr marL="179286" marR="0" indent="-179286" algn="ctr">
              <a:lnSpc>
                <a:spcPct val="175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“</a:t>
            </a:r>
            <a:r>
              <a:rPr lang="it-IT" sz="28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ATTESTATO </a:t>
            </a:r>
            <a:r>
              <a:rPr lang="it-IT" sz="2800" b="1" i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QUALIFICA PROFESSIONALE</a:t>
            </a: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” </a:t>
            </a:r>
          </a:p>
          <a:p>
            <a:pPr marL="179286" marR="0" indent="-179286" algn="ctr">
              <a:lnSpc>
                <a:spcPct val="175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b="1" kern="1400" dirty="0">
                <a:solidFill>
                  <a:srgbClr val="000000"/>
                </a:solidFill>
                <a:latin typeface="Georgia" panose="02040502050405020303" pitchFamily="18" charset="0"/>
              </a:rPr>
              <a:t>CORRISPONDENTE AL TERZO LIVELLO EUROPEO</a:t>
            </a: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 </a:t>
            </a:r>
          </a:p>
          <a:p>
            <a:pPr marL="179286" marR="0" indent="-179286" algn="ctr">
              <a:lnSpc>
                <a:spcPct val="175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b="1" kern="1400" dirty="0">
                <a:solidFill>
                  <a:srgbClr val="000000"/>
                </a:solidFill>
                <a:latin typeface="Georgia" panose="02040502050405020303" pitchFamily="18" charset="0"/>
              </a:rPr>
              <a:t>«EQF» </a:t>
            </a: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EUROPEAN QUALIFICATION FRAMEWORK</a:t>
            </a:r>
            <a:endParaRPr lang="it-IT" sz="1800" b="1" kern="1400" dirty="0">
              <a:ln>
                <a:noFill/>
              </a:ln>
              <a:solidFill>
                <a:srgbClr val="000000"/>
              </a:solidFill>
              <a:effectLst/>
              <a:latin typeface="Eras Medium ITC" panose="020B0602030504020804" pitchFamily="34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3E96436C-0E66-4C84-B5CE-E9EE202F88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946" y="382715"/>
            <a:ext cx="2234483" cy="574955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E1BBDBB3-EE62-4CBA-884C-CD5DF2286D5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072" y="505453"/>
            <a:ext cx="579120" cy="39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572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7584" y="1488492"/>
            <a:ext cx="7232848" cy="931968"/>
          </a:xfr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it-IT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it-IT" sz="3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QUARTO ANNO </a:t>
            </a:r>
            <a:endParaRPr lang="it-IT" sz="3200" kern="1400" dirty="0">
              <a:ln>
                <a:noFill/>
              </a:ln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it-IT" sz="3200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SPECIALIZZAZIONE </a:t>
            </a:r>
            <a:r>
              <a:rPr lang="it-IT" sz="3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GRATUITA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B7E7307-6524-41DF-B337-0C246018676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3119022" cy="1141549"/>
          </a:xfrm>
          <a:prstGeom prst="rect">
            <a:avLst/>
          </a:prstGeom>
        </p:spPr>
      </p:pic>
      <p:pic>
        <p:nvPicPr>
          <p:cNvPr id="5" name="Immagine 4" descr="provinc">
            <a:extLst>
              <a:ext uri="{FF2B5EF4-FFF2-40B4-BE49-F238E27FC236}">
                <a16:creationId xmlns:a16="http://schemas.microsoft.com/office/drawing/2014/main" id="{B2CC72AF-3BED-497E-BAA8-8514D435DB2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835" y="188640"/>
            <a:ext cx="866775" cy="8858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D7237AB7-0037-4995-A5A7-1E7F07249890}"/>
              </a:ext>
            </a:extLst>
          </p:cNvPr>
          <p:cNvSpPr txBox="1"/>
          <p:nvPr/>
        </p:nvSpPr>
        <p:spPr>
          <a:xfrm>
            <a:off x="502078" y="2577044"/>
            <a:ext cx="8280920" cy="24314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9286" marR="0" indent="-179286" algn="ctr">
              <a:spcBef>
                <a:spcPts val="0"/>
              </a:spcBef>
            </a:pP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¨</a:t>
            </a: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Eras Medium ITC" panose="020B0602030504020804" pitchFamily="34" charset="0"/>
              </a:rPr>
              <a:t> </a:t>
            </a: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Sistema Duale della Regione Lazio, con rilascio di </a:t>
            </a:r>
          </a:p>
          <a:p>
            <a:pPr marL="179286" marR="0" indent="-179286" algn="ctr">
              <a:spcBef>
                <a:spcPts val="0"/>
              </a:spcBef>
            </a:pP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“</a:t>
            </a:r>
            <a:r>
              <a:rPr lang="it-IT" sz="2400" b="1" i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DIPLOMA TECNICO</a:t>
            </a:r>
            <a:r>
              <a:rPr lang="it-IT" sz="24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”  </a:t>
            </a:r>
          </a:p>
          <a:p>
            <a:pPr marL="179286" marR="0" indent="-179286" algn="ctr">
              <a:spcBef>
                <a:spcPts val="0"/>
              </a:spcBef>
            </a:pPr>
            <a:r>
              <a:rPr lang="it-IT" sz="24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E “</a:t>
            </a:r>
            <a:r>
              <a:rPr lang="it-IT" sz="2400" b="1" i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ABILITAZIONE ALL’ESERCIZIO DELLA PROFESSIONE</a:t>
            </a: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” </a:t>
            </a:r>
          </a:p>
          <a:p>
            <a:pPr marL="179286" marR="0" indent="-179286" algn="ctr">
              <a:spcBef>
                <a:spcPts val="0"/>
              </a:spcBef>
            </a:pP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in proprio, con alternanza </a:t>
            </a: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Scuola -Lavoro </a:t>
            </a: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e </a:t>
            </a:r>
          </a:p>
          <a:p>
            <a:pPr marL="179286" marR="0" indent="-179286" algn="ctr">
              <a:spcBef>
                <a:spcPts val="0"/>
              </a:spcBef>
            </a:pPr>
            <a:r>
              <a:rPr lang="it-IT" kern="1400" dirty="0">
                <a:solidFill>
                  <a:srgbClr val="000000"/>
                </a:solidFill>
                <a:latin typeface="Georgia" panose="02040502050405020303" pitchFamily="18" charset="0"/>
              </a:rPr>
              <a:t>Titolo corrispondente al IV LIVELLO EUROPO</a:t>
            </a:r>
          </a:p>
          <a:p>
            <a:pPr marL="179286" marR="0" indent="-179286" algn="ctr">
              <a:spcBef>
                <a:spcPts val="0"/>
              </a:spcBef>
            </a:pPr>
            <a:endParaRPr lang="it-IT" sz="800" kern="14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179286" indent="-179286" algn="ctr"/>
            <a:r>
              <a:rPr lang="it-IT" b="1" kern="1400" dirty="0">
                <a:solidFill>
                  <a:srgbClr val="000000"/>
                </a:solidFill>
                <a:latin typeface="Georgia" panose="02040502050405020303" pitchFamily="18" charset="0"/>
              </a:rPr>
              <a:t>«EQF» </a:t>
            </a: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EUROPEAN QUALIFICATION FRAMEWORK»</a:t>
            </a:r>
            <a:endParaRPr lang="it-IT" sz="1800" b="1" kern="1400" dirty="0">
              <a:ln>
                <a:noFill/>
              </a:ln>
              <a:solidFill>
                <a:srgbClr val="000000"/>
              </a:solidFill>
              <a:effectLst/>
              <a:latin typeface="Eras Medium ITC" panose="020B06020305040208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32FE6F0-7D43-4BFD-AADC-D70891769B03}"/>
              </a:ext>
            </a:extLst>
          </p:cNvPr>
          <p:cNvSpPr txBox="1"/>
          <p:nvPr/>
        </p:nvSpPr>
        <p:spPr>
          <a:xfrm>
            <a:off x="539552" y="5229200"/>
            <a:ext cx="8064896" cy="10341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Tirocinio e Stage aziendali per circa 500 ore</a:t>
            </a:r>
          </a:p>
          <a:p>
            <a:pPr lvl="0">
              <a:spcBef>
                <a:spcPct val="20000"/>
              </a:spcBef>
            </a:pPr>
            <a:r>
              <a:rPr lang="it-IT" sz="1800" b="1" dirty="0">
                <a:solidFill>
                  <a:prstClr val="black"/>
                </a:solidFill>
              </a:rPr>
              <a:t>META’ ORARIO PER LA PRATICA (in azienda)</a:t>
            </a:r>
          </a:p>
          <a:p>
            <a:pPr lvl="0" algn="r">
              <a:spcBef>
                <a:spcPct val="20000"/>
              </a:spcBef>
            </a:pPr>
            <a:r>
              <a:rPr lang="it-IT" sz="1800" b="1" dirty="0">
                <a:solidFill>
                  <a:prstClr val="black"/>
                </a:solidFill>
              </a:rPr>
              <a:t>META’ ORARIO PER LA TEORIA (a scuola)</a:t>
            </a:r>
            <a:endParaRPr lang="it-IT" sz="1800" dirty="0">
              <a:solidFill>
                <a:prstClr val="black"/>
              </a:solidFill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E7971ED7-EE6D-4891-B14E-7E0BCD4BF2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946" y="382715"/>
            <a:ext cx="2234483" cy="574955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60DBF7A5-D2F5-43D1-B0C7-44A9682126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072" y="505453"/>
            <a:ext cx="579120" cy="39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07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sz="4400" b="1" dirty="0"/>
              <a:t>«UN TITOLO INTERNAZIONALE»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dirty="0"/>
              <a:t>I CORSI SONO FINANZIANTI </a:t>
            </a:r>
          </a:p>
          <a:p>
            <a:pPr marL="0" indent="0" algn="ctr">
              <a:buNone/>
            </a:pPr>
            <a:r>
              <a:rPr lang="it-IT" dirty="0"/>
              <a:t>dalla  REGIONE LAZIO  </a:t>
            </a:r>
          </a:p>
          <a:p>
            <a:pPr marL="0" indent="0" algn="ctr">
              <a:buNone/>
            </a:pPr>
            <a:r>
              <a:rPr lang="it-IT" dirty="0"/>
              <a:t>e dal FONDO SOCIALE EUROPEO</a:t>
            </a:r>
          </a:p>
          <a:p>
            <a:pPr marL="0" indent="0" algn="ctr">
              <a:buNone/>
            </a:pPr>
            <a:r>
              <a:rPr lang="it-IT" b="1" dirty="0"/>
              <a:t>IL TITOLO DI STUDIO</a:t>
            </a:r>
            <a:r>
              <a:rPr lang="it-IT" dirty="0"/>
              <a:t>, </a:t>
            </a:r>
          </a:p>
          <a:p>
            <a:pPr marL="0" indent="0" algn="ctr">
              <a:buNone/>
            </a:pPr>
            <a:r>
              <a:rPr lang="it-IT" dirty="0"/>
              <a:t>rilasciato alla fine dei percorsi, </a:t>
            </a:r>
          </a:p>
          <a:p>
            <a:pPr marL="0" indent="0" algn="ctr">
              <a:buNone/>
            </a:pPr>
            <a:r>
              <a:rPr lang="it-IT" dirty="0"/>
              <a:t>E’ VALIDO IN TUTTO IL TERRITORIO NAZIONALE E COMUNITARIO ED E’ PERTANTO </a:t>
            </a:r>
          </a:p>
          <a:p>
            <a:pPr marL="0" indent="0" algn="ctr">
              <a:buNone/>
            </a:pPr>
            <a:r>
              <a:rPr lang="it-IT" sz="4000" b="1" dirty="0"/>
              <a:t>«UN TITOLO INTERNAZIONALE»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8653605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7584" y="1488492"/>
            <a:ext cx="7232848" cy="100440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</a:rPr>
              <a:t>OBBLIGO SCOLASTICO E FORMATIVO  </a:t>
            </a:r>
            <a:endParaRPr lang="it-IT" sz="1800" kern="1400" dirty="0">
              <a:ln>
                <a:noFill/>
              </a:ln>
              <a:solidFill>
                <a:srgbClr val="000000"/>
              </a:solidFill>
              <a:effectLst/>
              <a:latin typeface="Eras Bold ITC" panose="020B090703050402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</a:rPr>
              <a:t>14 -18 anni</a:t>
            </a:r>
            <a:endParaRPr lang="it-IT" sz="1800" kern="1400" dirty="0">
              <a:ln>
                <a:noFill/>
              </a:ln>
              <a:solidFill>
                <a:srgbClr val="000000"/>
              </a:solidFill>
              <a:effectLst/>
              <a:latin typeface="Eras Bold ITC" panose="020B0907030504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it-IT" sz="2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it-IT" sz="2000" kern="1400" cap="all" dirty="0">
                <a:ln>
                  <a:noFill/>
                </a:ln>
                <a:solidFill>
                  <a:srgbClr val="000000"/>
                </a:solidFill>
                <a:effectLst/>
                <a:latin typeface="Cooper Black" panose="0208090404030B020404" pitchFamily="18" charset="0"/>
              </a:rPr>
              <a:t>CORSI GRATUITI</a:t>
            </a:r>
            <a:endParaRPr lang="it-IT" sz="2000" kern="1400" cap="all" dirty="0">
              <a:ln>
                <a:noFill/>
              </a:ln>
              <a:solidFill>
                <a:srgbClr val="000000"/>
              </a:solidFill>
              <a:effectLst/>
              <a:latin typeface="Eras Bold ITC" panose="020B0907030504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it-IT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B7E7307-6524-41DF-B337-0C246018676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3119022" cy="1141549"/>
          </a:xfrm>
          <a:prstGeom prst="rect">
            <a:avLst/>
          </a:prstGeom>
        </p:spPr>
      </p:pic>
      <p:pic>
        <p:nvPicPr>
          <p:cNvPr id="5" name="Immagine 4" descr="provinc">
            <a:extLst>
              <a:ext uri="{FF2B5EF4-FFF2-40B4-BE49-F238E27FC236}">
                <a16:creationId xmlns:a16="http://schemas.microsoft.com/office/drawing/2014/main" id="{B2CC72AF-3BED-497E-BAA8-8514D435DB2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835" y="188640"/>
            <a:ext cx="866775" cy="8858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D7237AB7-0037-4995-A5A7-1E7F07249890}"/>
              </a:ext>
            </a:extLst>
          </p:cNvPr>
          <p:cNvSpPr txBox="1"/>
          <p:nvPr/>
        </p:nvSpPr>
        <p:spPr>
          <a:xfrm>
            <a:off x="539552" y="2623792"/>
            <a:ext cx="8280920" cy="14830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9286" marR="0" indent="-179286" algn="just">
              <a:lnSpc>
                <a:spcPct val="175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¨</a:t>
            </a: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Eras Medium ITC" panose="020B0602030504020804" pitchFamily="34" charset="0"/>
              </a:rPr>
              <a:t> </a:t>
            </a: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TIROCINIO E STAGE AZIENDALE</a:t>
            </a: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: durante l’orario scolastico  percorsi Didattici-Formativi presso Aziende del Territorio con </a:t>
            </a:r>
            <a:r>
              <a:rPr lang="it-IT" sz="1800" kern="1400" dirty="0" err="1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preinserimento</a:t>
            </a: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nel Mondo del Lavoro;</a:t>
            </a:r>
            <a:endParaRPr lang="it-IT" sz="1800" kern="1400" dirty="0">
              <a:ln>
                <a:noFill/>
              </a:ln>
              <a:solidFill>
                <a:srgbClr val="000000"/>
              </a:solidFill>
              <a:effectLst/>
              <a:latin typeface="Eras Medium ITC" panose="020B06020305040208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32FE6F0-7D43-4BFD-AADC-D70891769B03}"/>
              </a:ext>
            </a:extLst>
          </p:cNvPr>
          <p:cNvSpPr txBox="1"/>
          <p:nvPr/>
        </p:nvSpPr>
        <p:spPr>
          <a:xfrm>
            <a:off x="539552" y="4437112"/>
            <a:ext cx="8064896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it-IT" sz="1800" b="1" dirty="0">
                <a:solidFill>
                  <a:srgbClr val="0070C0"/>
                </a:solidFill>
              </a:rPr>
              <a:t>CON IL TIROCINIO</a:t>
            </a:r>
            <a:r>
              <a:rPr lang="it-IT" sz="1800" dirty="0">
                <a:solidFill>
                  <a:srgbClr val="0070C0"/>
                </a:solidFill>
              </a:rPr>
              <a:t> O STAGE AZIENDALE, PRESSO AZIENDE DEL TERRITORIO</a:t>
            </a:r>
          </a:p>
          <a:p>
            <a:pPr lvl="0" algn="ctr">
              <a:spcBef>
                <a:spcPct val="20000"/>
              </a:spcBef>
            </a:pPr>
            <a:r>
              <a:rPr lang="it-IT" sz="1800" dirty="0">
                <a:solidFill>
                  <a:srgbClr val="0070C0"/>
                </a:solidFill>
              </a:rPr>
              <a:t> SI VERIFICA L’</a:t>
            </a:r>
            <a:r>
              <a:rPr lang="it-IT" sz="1800" b="1" dirty="0">
                <a:solidFill>
                  <a:srgbClr val="0070C0"/>
                </a:solidFill>
              </a:rPr>
              <a:t>INSERIMENTO NEL MONDO DEL LAVORO</a:t>
            </a:r>
          </a:p>
          <a:p>
            <a:pPr lvl="0" algn="ctr">
              <a:spcBef>
                <a:spcPct val="20000"/>
              </a:spcBef>
            </a:pPr>
            <a:r>
              <a:rPr lang="it-IT" sz="1800" b="1" dirty="0">
                <a:solidFill>
                  <a:srgbClr val="0070C0"/>
                </a:solidFill>
              </a:rPr>
              <a:t>GIA’ DURANTE L’ORARIO SCOLASTICO</a:t>
            </a:r>
          </a:p>
          <a:p>
            <a:pPr lvl="0" algn="ctr">
              <a:spcBef>
                <a:spcPct val="20000"/>
              </a:spcBef>
            </a:pPr>
            <a:r>
              <a:rPr lang="it-IT" sz="1800" b="1" dirty="0">
                <a:solidFill>
                  <a:prstClr val="black"/>
                </a:solidFill>
              </a:rPr>
              <a:t>ALCUNI STUDENTI, </a:t>
            </a:r>
            <a:r>
              <a:rPr lang="it-IT" sz="1800" dirty="0">
                <a:solidFill>
                  <a:prstClr val="black"/>
                </a:solidFill>
              </a:rPr>
              <a:t>GRAZIE AL TIROCINIO, </a:t>
            </a:r>
            <a:r>
              <a:rPr lang="it-IT" sz="1800" b="1" dirty="0">
                <a:solidFill>
                  <a:prstClr val="black"/>
                </a:solidFill>
              </a:rPr>
              <a:t>TROVANO LAVORO </a:t>
            </a:r>
          </a:p>
          <a:p>
            <a:pPr lvl="0" algn="ctr">
              <a:spcBef>
                <a:spcPct val="20000"/>
              </a:spcBef>
            </a:pPr>
            <a:r>
              <a:rPr lang="it-IT" sz="1800" b="1" dirty="0">
                <a:solidFill>
                  <a:prstClr val="black"/>
                </a:solidFill>
              </a:rPr>
              <a:t>GIA’ NEL PERCORSO DI STUDI</a:t>
            </a:r>
            <a:r>
              <a:rPr lang="it-IT" sz="1800" dirty="0">
                <a:solidFill>
                  <a:prstClr val="black"/>
                </a:solidFill>
              </a:rPr>
              <a:t>, </a:t>
            </a:r>
          </a:p>
          <a:p>
            <a:pPr lvl="0" algn="ctr">
              <a:spcBef>
                <a:spcPct val="20000"/>
              </a:spcBef>
            </a:pPr>
            <a:r>
              <a:rPr lang="it-IT" sz="1800" dirty="0">
                <a:solidFill>
                  <a:prstClr val="black"/>
                </a:solidFill>
              </a:rPr>
              <a:t>E PORTANO A TERMINE GLI STUDI LAVORANDO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C1951500-7517-4969-9BC0-77CE24CFDC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946" y="382715"/>
            <a:ext cx="2234483" cy="574955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EB57AA41-6EA1-4FCE-B2F3-C93D363A40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072" y="505453"/>
            <a:ext cx="579120" cy="39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2527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55576" y="1443350"/>
            <a:ext cx="7232848" cy="125471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dirty="0"/>
              <a:t>PERCORSO DI </a:t>
            </a:r>
            <a:r>
              <a:rPr lang="it-IT" b="1" dirty="0"/>
              <a:t>QUINTO ANNO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PRESSO ALTRI ISTITUTI SUPERIORI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B7E7307-6524-41DF-B337-0C246018676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3119022" cy="1141549"/>
          </a:xfrm>
          <a:prstGeom prst="rect">
            <a:avLst/>
          </a:prstGeom>
        </p:spPr>
      </p:pic>
      <p:pic>
        <p:nvPicPr>
          <p:cNvPr id="5" name="Immagine 4" descr="provinc">
            <a:extLst>
              <a:ext uri="{FF2B5EF4-FFF2-40B4-BE49-F238E27FC236}">
                <a16:creationId xmlns:a16="http://schemas.microsoft.com/office/drawing/2014/main" id="{B2CC72AF-3BED-497E-BAA8-8514D435DB2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835" y="188640"/>
            <a:ext cx="866775" cy="8858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D7237AB7-0037-4995-A5A7-1E7F07249890}"/>
              </a:ext>
            </a:extLst>
          </p:cNvPr>
          <p:cNvSpPr txBox="1"/>
          <p:nvPr/>
        </p:nvSpPr>
        <p:spPr>
          <a:xfrm>
            <a:off x="457690" y="2876505"/>
            <a:ext cx="8280920" cy="998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9286" marR="0" indent="-179286" algn="just">
              <a:lnSpc>
                <a:spcPct val="175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¨</a:t>
            </a: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Eras Medium ITC" panose="020B0602030504020804" pitchFamily="34" charset="0"/>
              </a:rPr>
              <a:t> </a:t>
            </a:r>
            <a:r>
              <a:rPr lang="it-IT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Maturità</a:t>
            </a: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:  possibilità  di accedere direttamente al percorso dell’ Istruzione scolastica per il conseguimento del “</a:t>
            </a:r>
            <a:r>
              <a:rPr lang="it-IT" sz="1800" b="1" i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Diploma di Maturità</a:t>
            </a:r>
            <a:r>
              <a:rPr lang="it-IT" sz="1800" i="1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”</a:t>
            </a: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;</a:t>
            </a:r>
            <a:endParaRPr lang="it-IT" sz="1800" kern="1400" dirty="0">
              <a:ln>
                <a:noFill/>
              </a:ln>
              <a:solidFill>
                <a:srgbClr val="000000"/>
              </a:solidFill>
              <a:effectLst/>
              <a:latin typeface="Eras Medium ITC" panose="020B06020305040208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E2EB3C3-7FE7-4BF4-86DB-216AB849E338}"/>
              </a:ext>
            </a:extLst>
          </p:cNvPr>
          <p:cNvSpPr txBox="1"/>
          <p:nvPr/>
        </p:nvSpPr>
        <p:spPr>
          <a:xfrm>
            <a:off x="386646" y="4075246"/>
            <a:ext cx="8280920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it-IT" b="1" dirty="0"/>
              <a:t> </a:t>
            </a:r>
            <a:r>
              <a:rPr lang="it-IT" sz="2800" b="1" dirty="0"/>
              <a:t>ad esempio</a:t>
            </a:r>
          </a:p>
          <a:p>
            <a:pPr marL="0" indent="0" algn="ctr">
              <a:buNone/>
            </a:pPr>
            <a:r>
              <a:rPr lang="it-IT" sz="2800" b="1" dirty="0">
                <a:solidFill>
                  <a:srgbClr val="FF0000"/>
                </a:solidFill>
              </a:rPr>
              <a:t>ISTITUTI TECNICI</a:t>
            </a:r>
          </a:p>
          <a:p>
            <a:pPr marL="0" indent="0" algn="ctr">
              <a:buNone/>
            </a:pPr>
            <a:r>
              <a:rPr lang="it-IT" sz="2800" dirty="0"/>
              <a:t>Settore: Informatica - Ragioneria</a:t>
            </a:r>
          </a:p>
          <a:p>
            <a:pPr marL="0" indent="0" algn="ctr">
              <a:buNone/>
            </a:pPr>
            <a:r>
              <a:rPr lang="it-IT" sz="2800" b="1" dirty="0">
                <a:solidFill>
                  <a:srgbClr val="FF0000"/>
                </a:solidFill>
              </a:rPr>
              <a:t>ISTITUTI PROFESSIONALI</a:t>
            </a:r>
          </a:p>
          <a:p>
            <a:pPr marL="0" indent="0" algn="ctr">
              <a:buNone/>
            </a:pPr>
            <a:r>
              <a:rPr lang="it-IT" sz="2800" dirty="0"/>
              <a:t>Settore: Moda – Operatore Socio Sanitario </a:t>
            </a:r>
            <a:r>
              <a:rPr lang="it-IT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Eras Medium ITC" panose="020B0602030504020804" pitchFamily="34" charset="0"/>
              </a:rPr>
              <a:t> 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C1177325-E9A1-475D-8812-CB9BC2A69B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946" y="382715"/>
            <a:ext cx="2234483" cy="574955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A76FF924-93A3-421A-ABAC-5FC4224182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072" y="505453"/>
            <a:ext cx="579120" cy="39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7415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55576" y="1443350"/>
            <a:ext cx="7232848" cy="39624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tabLst>
                <a:tab pos="-865936800" algn="l"/>
              </a:tabLst>
            </a:pPr>
            <a:r>
              <a:rPr lang="it-IT" sz="1800" kern="1400" cap="all" dirty="0">
                <a:ln>
                  <a:noFill/>
                </a:ln>
                <a:solidFill>
                  <a:srgbClr val="000000"/>
                </a:solidFill>
                <a:effectLst/>
                <a:latin typeface="Algerian" panose="04020705040A02060702" pitchFamily="82" charset="0"/>
              </a:rPr>
              <a:t>ARTICOLAZIONE ORARIA PERCORCORSI TRIENNALI</a:t>
            </a:r>
            <a:endParaRPr lang="it-IT" sz="1800" kern="1400" cap="all" dirty="0">
              <a:ln>
                <a:noFill/>
              </a:ln>
              <a:solidFill>
                <a:srgbClr val="000000"/>
              </a:solidFill>
              <a:effectLst/>
              <a:latin typeface="Eras Bold ITC" panose="020B0907030504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B7E7307-6524-41DF-B337-0C246018676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3119022" cy="1141549"/>
          </a:xfrm>
          <a:prstGeom prst="rect">
            <a:avLst/>
          </a:prstGeom>
        </p:spPr>
      </p:pic>
      <p:pic>
        <p:nvPicPr>
          <p:cNvPr id="5" name="Immagine 4" descr="provinc">
            <a:extLst>
              <a:ext uri="{FF2B5EF4-FFF2-40B4-BE49-F238E27FC236}">
                <a16:creationId xmlns:a16="http://schemas.microsoft.com/office/drawing/2014/main" id="{B2CC72AF-3BED-497E-BAA8-8514D435DB2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835" y="188640"/>
            <a:ext cx="866775" cy="88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1177325-E9A1-475D-8812-CB9BC2A69B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946" y="382715"/>
            <a:ext cx="2234483" cy="574955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A76FF924-93A3-421A-ABAC-5FC4224182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072" y="505453"/>
            <a:ext cx="579120" cy="396240"/>
          </a:xfrm>
          <a:prstGeom prst="rect">
            <a:avLst/>
          </a:prstGeom>
        </p:spPr>
      </p:pic>
      <p:sp>
        <p:nvSpPr>
          <p:cNvPr id="6" name="Control 1">
            <a:extLst>
              <a:ext uri="{FF2B5EF4-FFF2-40B4-BE49-F238E27FC236}">
                <a16:creationId xmlns:a16="http://schemas.microsoft.com/office/drawing/2014/main" id="{3B65A689-9A39-401F-B5CD-2057D3674782}"/>
              </a:ext>
            </a:extLst>
          </p:cNvPr>
          <p:cNvSpPr>
            <a:spLocks noChangeAspect="1" noChangeArrowheads="1" noChangeShapeType="1"/>
          </p:cNvSpPr>
          <p:nvPr/>
        </p:nvSpPr>
        <p:spPr bwMode="auto">
          <a:xfrm>
            <a:off x="2428875" y="3457575"/>
            <a:ext cx="4692650" cy="33162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21618408-0109-403E-B5C6-4D5FC3BDC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619848"/>
              </p:ext>
            </p:extLst>
          </p:nvPr>
        </p:nvGraphicFramePr>
        <p:xfrm>
          <a:off x="1403648" y="1988839"/>
          <a:ext cx="6336703" cy="4856388"/>
        </p:xfrm>
        <a:graphic>
          <a:graphicData uri="http://schemas.openxmlformats.org/drawingml/2006/table">
            <a:tbl>
              <a:tblPr/>
              <a:tblGrid>
                <a:gridCol w="2565901">
                  <a:extLst>
                    <a:ext uri="{9D8B030D-6E8A-4147-A177-3AD203B41FA5}">
                      <a16:colId xmlns:a16="http://schemas.microsoft.com/office/drawing/2014/main" val="3105101806"/>
                    </a:ext>
                  </a:extLst>
                </a:gridCol>
                <a:gridCol w="2565901">
                  <a:extLst>
                    <a:ext uri="{9D8B030D-6E8A-4147-A177-3AD203B41FA5}">
                      <a16:colId xmlns:a16="http://schemas.microsoft.com/office/drawing/2014/main" val="1029916173"/>
                    </a:ext>
                  </a:extLst>
                </a:gridCol>
                <a:gridCol w="405739">
                  <a:extLst>
                    <a:ext uri="{9D8B030D-6E8A-4147-A177-3AD203B41FA5}">
                      <a16:colId xmlns:a16="http://schemas.microsoft.com/office/drawing/2014/main" val="1719257745"/>
                    </a:ext>
                  </a:extLst>
                </a:gridCol>
                <a:gridCol w="405739">
                  <a:extLst>
                    <a:ext uri="{9D8B030D-6E8A-4147-A177-3AD203B41FA5}">
                      <a16:colId xmlns:a16="http://schemas.microsoft.com/office/drawing/2014/main" val="1858327807"/>
                    </a:ext>
                  </a:extLst>
                </a:gridCol>
                <a:gridCol w="393423">
                  <a:extLst>
                    <a:ext uri="{9D8B030D-6E8A-4147-A177-3AD203B41FA5}">
                      <a16:colId xmlns:a16="http://schemas.microsoft.com/office/drawing/2014/main" val="192690656"/>
                    </a:ext>
                  </a:extLst>
                </a:gridCol>
              </a:tblGrid>
              <a:tr h="32140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kern="14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it-IT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QUADRO ORARIO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b="1" kern="14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it-IT" sz="1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ORE SETTIMANALI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901732"/>
                  </a:ext>
                </a:extLst>
              </a:tr>
              <a:tr h="27618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DISCIPLINA/ATTIVITA’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8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1° Anno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8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2° Anno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8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3° Anno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454498"/>
                  </a:ext>
                </a:extLst>
              </a:tr>
              <a:tr h="176700">
                <a:tc row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Competenze 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 base e comuni</a:t>
                      </a:r>
                      <a:endParaRPr lang="it-IT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Lingua italiano - Comunicazione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421408"/>
                  </a:ext>
                </a:extLst>
              </a:tr>
              <a:tr h="1767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Lingua Inglese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613509"/>
                  </a:ext>
                </a:extLst>
              </a:tr>
              <a:tr h="2060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Storia/Geografia antropica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815354"/>
                  </a:ext>
                </a:extLst>
              </a:tr>
              <a:tr h="30162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Diritto-Economia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119421"/>
                  </a:ext>
                </a:extLst>
              </a:tr>
              <a:tr h="32293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Matematica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755195"/>
                  </a:ext>
                </a:extLst>
              </a:tr>
              <a:tr h="633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Scienze integrate:    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Scienze della Materia 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Fisica/Chimica/Biologia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088831"/>
                  </a:ext>
                </a:extLst>
              </a:tr>
              <a:tr h="3169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Informatica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171706"/>
                  </a:ext>
                </a:extLst>
              </a:tr>
              <a:tr h="31815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Sicurezza/Ambiente/Qualità</a:t>
                      </a:r>
                      <a:endParaRPr lang="it-IT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701381"/>
                  </a:ext>
                </a:extLst>
              </a:tr>
              <a:tr h="53186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Competenze 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professionali</a:t>
                      </a:r>
                      <a:endParaRPr lang="it-IT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Tecnologie e Processi Operativi: </a:t>
                      </a:r>
                      <a:endParaRPr lang="it-IT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Materie Teoriche e Pratiche di indirizzo specifico</a:t>
                      </a:r>
                      <a:endParaRPr lang="it-IT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4073"/>
                  </a:ext>
                </a:extLst>
              </a:tr>
              <a:tr h="223946">
                <a:tc row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Personalizzazione</a:t>
                      </a:r>
                      <a:endParaRPr lang="it-IT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Storia delle religioni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784060"/>
                  </a:ext>
                </a:extLst>
              </a:tr>
              <a:tr h="32737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Attività sportiva 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(Sport e Cultura dello sport)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t-IT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487163"/>
                  </a:ext>
                </a:extLst>
              </a:tr>
              <a:tr h="515359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</a:t>
                      </a:r>
                      <a:r>
                        <a:rPr lang="it-IT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ORE SETTIMANALI (DAL LUNEDI AL VENERDI)</a:t>
                      </a:r>
                      <a:endParaRPr lang="it-IT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it-IT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it-IT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512" marR="8512" marT="8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206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3301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48067" y="2384288"/>
            <a:ext cx="7232848" cy="39624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tabLst>
                <a:tab pos="-865936800" algn="l"/>
              </a:tabLst>
            </a:pPr>
            <a:r>
              <a:rPr lang="it-IT" sz="1800" kern="1400" cap="all" dirty="0">
                <a:ln>
                  <a:noFill/>
                </a:ln>
                <a:solidFill>
                  <a:srgbClr val="000000"/>
                </a:solidFill>
                <a:effectLst/>
                <a:latin typeface="Algerian" panose="04020705040A02060702" pitchFamily="82" charset="0"/>
              </a:rPr>
              <a:t>ARTICOLAZIONE ORARIA PERCORCORSI TRIENNALI</a:t>
            </a:r>
            <a:endParaRPr lang="it-IT" sz="1800" kern="1400" cap="all" dirty="0">
              <a:ln>
                <a:noFill/>
              </a:ln>
              <a:solidFill>
                <a:srgbClr val="000000"/>
              </a:solidFill>
              <a:effectLst/>
              <a:latin typeface="Eras Bold ITC" panose="020B0907030504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B7E7307-6524-41DF-B337-0C246018676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3119022" cy="1141549"/>
          </a:xfrm>
          <a:prstGeom prst="rect">
            <a:avLst/>
          </a:prstGeom>
        </p:spPr>
      </p:pic>
      <p:pic>
        <p:nvPicPr>
          <p:cNvPr id="5" name="Immagine 4" descr="provinc">
            <a:extLst>
              <a:ext uri="{FF2B5EF4-FFF2-40B4-BE49-F238E27FC236}">
                <a16:creationId xmlns:a16="http://schemas.microsoft.com/office/drawing/2014/main" id="{B2CC72AF-3BED-497E-BAA8-8514D435DB2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835" y="188640"/>
            <a:ext cx="866775" cy="88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1177325-E9A1-475D-8812-CB9BC2A69B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946" y="382715"/>
            <a:ext cx="2234483" cy="574955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A76FF924-93A3-421A-ABAC-5FC4224182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072" y="505453"/>
            <a:ext cx="579120" cy="396240"/>
          </a:xfrm>
          <a:prstGeom prst="rect">
            <a:avLst/>
          </a:prstGeom>
        </p:spPr>
      </p:pic>
      <p:sp>
        <p:nvSpPr>
          <p:cNvPr id="6" name="Control 1">
            <a:extLst>
              <a:ext uri="{FF2B5EF4-FFF2-40B4-BE49-F238E27FC236}">
                <a16:creationId xmlns:a16="http://schemas.microsoft.com/office/drawing/2014/main" id="{3B65A689-9A39-401F-B5CD-2057D3674782}"/>
              </a:ext>
            </a:extLst>
          </p:cNvPr>
          <p:cNvSpPr>
            <a:spLocks noChangeAspect="1" noChangeArrowheads="1" noChangeShapeType="1"/>
          </p:cNvSpPr>
          <p:nvPr/>
        </p:nvSpPr>
        <p:spPr bwMode="auto">
          <a:xfrm>
            <a:off x="2428875" y="3457575"/>
            <a:ext cx="4692650" cy="33162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3F4C0A36-4E39-4123-B316-83B41D41A5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866711"/>
              </p:ext>
            </p:extLst>
          </p:nvPr>
        </p:nvGraphicFramePr>
        <p:xfrm>
          <a:off x="875556" y="3376859"/>
          <a:ext cx="7072808" cy="1383792"/>
        </p:xfrm>
        <a:graphic>
          <a:graphicData uri="http://schemas.openxmlformats.org/drawingml/2006/table">
            <a:tbl>
              <a:tblPr/>
              <a:tblGrid>
                <a:gridCol w="4064496">
                  <a:extLst>
                    <a:ext uri="{9D8B030D-6E8A-4147-A177-3AD203B41FA5}">
                      <a16:colId xmlns:a16="http://schemas.microsoft.com/office/drawing/2014/main" val="51412795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81578551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616055720"/>
                    </a:ext>
                  </a:extLst>
                </a:gridCol>
                <a:gridCol w="1136104">
                  <a:extLst>
                    <a:ext uri="{9D8B030D-6E8A-4147-A177-3AD203B41FA5}">
                      <a16:colId xmlns:a16="http://schemas.microsoft.com/office/drawing/2014/main" val="2880886890"/>
                    </a:ext>
                  </a:extLst>
                </a:gridCol>
              </a:tblGrid>
              <a:tr h="73950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Tirocinio &amp; Stage</a:t>
                      </a:r>
                      <a:endParaRPr lang="it-IT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Formazione in azienda  </a:t>
                      </a:r>
                      <a:endParaRPr lang="it-IT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(ore annuali)</a:t>
                      </a:r>
                      <a:endParaRPr lang="it-IT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24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1°ANNO</a:t>
                      </a: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180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2°ANNO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24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216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8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3° ANNO</a:t>
                      </a: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168358"/>
                  </a:ext>
                </a:extLst>
              </a:tr>
            </a:tbl>
          </a:graphicData>
        </a:graphic>
      </p:graphicFrame>
      <p:sp>
        <p:nvSpPr>
          <p:cNvPr id="7" name="Control 1">
            <a:extLst>
              <a:ext uri="{FF2B5EF4-FFF2-40B4-BE49-F238E27FC236}">
                <a16:creationId xmlns:a16="http://schemas.microsoft.com/office/drawing/2014/main" id="{14401C0D-F3BD-4642-BAC7-C9B0779C3551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2419350" y="9940925"/>
            <a:ext cx="4710113" cy="6445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54446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b="1" dirty="0">
                <a:solidFill>
                  <a:prstClr val="black"/>
                </a:solidFill>
              </a:rPr>
              <a:t>OPEN DAY </a:t>
            </a:r>
            <a:br>
              <a:rPr lang="it-IT" b="1" dirty="0">
                <a:solidFill>
                  <a:prstClr val="black"/>
                </a:solidFill>
              </a:rPr>
            </a:br>
            <a:r>
              <a:rPr lang="it-IT" b="1" dirty="0">
                <a:solidFill>
                  <a:prstClr val="black"/>
                </a:solidFill>
              </a:rPr>
              <a:t>«IN SICUREZZA»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99628" y="2276872"/>
            <a:ext cx="8280920" cy="255454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IL CENTRO APRE LE PORTE</a:t>
            </a:r>
          </a:p>
          <a:p>
            <a:pPr algn="ctr"/>
            <a:r>
              <a:rPr lang="it-IT" sz="3200" dirty="0"/>
              <a:t>DUE GIORNATE STRAORDINARIE</a:t>
            </a:r>
          </a:p>
          <a:p>
            <a:pPr algn="ctr"/>
            <a:r>
              <a:rPr lang="it-IT" sz="3200" b="1" dirty="0"/>
              <a:t>SABATO 18 GENNAIO 2025</a:t>
            </a:r>
          </a:p>
          <a:p>
            <a:pPr algn="ctr"/>
            <a:r>
              <a:rPr lang="it-IT" sz="3200" b="1" dirty="0"/>
              <a:t>SABATO 25 GENNAIO 2025</a:t>
            </a:r>
          </a:p>
          <a:p>
            <a:pPr algn="ctr"/>
            <a:r>
              <a:rPr lang="it-IT" sz="3200" b="1"/>
              <a:t>MARTEDI 4 FEBBRAIO 2025</a:t>
            </a:r>
            <a:endParaRPr lang="it-IT" sz="32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39552" y="5301208"/>
            <a:ext cx="8280920" cy="107721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ORARIO</a:t>
            </a:r>
          </a:p>
          <a:p>
            <a:pPr algn="ctr"/>
            <a:r>
              <a:rPr lang="it-IT" sz="3200" b="1" dirty="0"/>
              <a:t>08:00 – 14:00    14:30 -17:30</a:t>
            </a:r>
          </a:p>
        </p:txBody>
      </p:sp>
    </p:spTree>
    <p:extLst>
      <p:ext uri="{BB962C8B-B14F-4D97-AF65-F5344CB8AC3E}">
        <p14:creationId xmlns:p14="http://schemas.microsoft.com/office/powerpoint/2010/main" val="12323397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442550" y="221588"/>
            <a:ext cx="3721738" cy="1213557"/>
          </a:xfrm>
        </p:spPr>
        <p:txBody>
          <a:bodyPr>
            <a:normAutofit/>
          </a:bodyPr>
          <a:lstStyle/>
          <a:p>
            <a:pPr>
              <a:tabLst>
                <a:tab pos="3060065" algn="ctr"/>
                <a:tab pos="6120130" algn="r"/>
              </a:tabLst>
            </a:pPr>
            <a:r>
              <a:rPr lang="it-IT" sz="20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CENTRO DI FORMAZIONE </a:t>
            </a:r>
            <a:br>
              <a:rPr lang="it-IT" sz="20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</a:br>
            <a:r>
              <a:rPr lang="it-IT" sz="20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PROFESSIONALE CASSINO </a:t>
            </a:r>
            <a:b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</a:b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VIALE BONOMI N. 2 - </a:t>
            </a:r>
            <a:r>
              <a:rPr lang="it-IT" sz="1100" dirty="0" err="1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Tel</a:t>
            </a: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0776 23506 </a:t>
            </a:r>
            <a:br>
              <a:rPr lang="it-IT" sz="1100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Email: </a:t>
            </a:r>
            <a:r>
              <a:rPr lang="it-IT" sz="1100" u="sng" dirty="0">
                <a:solidFill>
                  <a:srgbClr val="0563C1"/>
                </a:solidFill>
                <a:latin typeface="Arial"/>
                <a:ea typeface="Calibri"/>
                <a:cs typeface="Times New Roman"/>
                <a:hlinkClick r:id="rId2"/>
              </a:rPr>
              <a:t>cfpcassino@frosinoneformazione.it</a:t>
            </a: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 </a:t>
            </a:r>
            <a:br>
              <a:rPr lang="it-IT" sz="1100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it-IT" sz="11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Sito web: www.frosinoneformazione.it</a:t>
            </a:r>
            <a:endParaRPr lang="it-IT" sz="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9573" y="1844824"/>
            <a:ext cx="7704856" cy="885825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it-IT" sz="4000" b="1" dirty="0">
                <a:solidFill>
                  <a:prstClr val="black"/>
                </a:solidFill>
                <a:ea typeface="+mj-ea"/>
                <a:cs typeface="+mj-cs"/>
              </a:rPr>
              <a:t>«VIRTUAL PAGES»</a:t>
            </a:r>
            <a:endParaRPr lang="it-IT" sz="3000" b="1" dirty="0">
              <a:solidFill>
                <a:prstClr val="black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B7E7307-6524-41DF-B337-0C246018676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3119022" cy="1141549"/>
          </a:xfrm>
          <a:prstGeom prst="rect">
            <a:avLst/>
          </a:prstGeom>
        </p:spPr>
      </p:pic>
      <p:pic>
        <p:nvPicPr>
          <p:cNvPr id="5" name="Immagine 4" descr="provinc">
            <a:extLst>
              <a:ext uri="{FF2B5EF4-FFF2-40B4-BE49-F238E27FC236}">
                <a16:creationId xmlns:a16="http://schemas.microsoft.com/office/drawing/2014/main" id="{B2CC72AF-3BED-497E-BAA8-8514D435DB2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683" y="192644"/>
            <a:ext cx="866775" cy="8858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sellaDiTesto 5"/>
          <p:cNvSpPr txBox="1"/>
          <p:nvPr/>
        </p:nvSpPr>
        <p:spPr>
          <a:xfrm>
            <a:off x="611559" y="3000956"/>
            <a:ext cx="7780883" cy="162467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it-IT" sz="3500" b="1" dirty="0">
                <a:solidFill>
                  <a:prstClr val="black"/>
                </a:solidFill>
              </a:rPr>
              <a:t>CFP Cassino – FFL</a:t>
            </a:r>
          </a:p>
          <a:p>
            <a:pPr lvl="0" algn="ctr">
              <a:lnSpc>
                <a:spcPct val="150000"/>
              </a:lnSpc>
            </a:pPr>
            <a:r>
              <a:rPr lang="it-IT" sz="3500" b="1" dirty="0">
                <a:solidFill>
                  <a:prstClr val="black"/>
                </a:solidFill>
              </a:rPr>
              <a:t>CFP Cassino FFL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610559" y="5013176"/>
            <a:ext cx="7730905" cy="124649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it-IT" sz="2000" b="1" dirty="0">
                <a:solidFill>
                  <a:prstClr val="black"/>
                </a:solidFill>
              </a:rPr>
              <a:t>VISITA IL SITO DELL’ENTE</a:t>
            </a:r>
          </a:p>
          <a:p>
            <a:pPr lvl="0" algn="ctr"/>
            <a:r>
              <a:rPr lang="it-IT" sz="2000" b="1" dirty="0">
                <a:solidFill>
                  <a:prstClr val="black"/>
                </a:solidFill>
              </a:rPr>
              <a:t>FROSINONE FORMAZIONE E LAVORO</a:t>
            </a:r>
          </a:p>
          <a:p>
            <a:pPr lvl="0" algn="ctr"/>
            <a:r>
              <a:rPr lang="it-IT" sz="3500" b="1" dirty="0">
                <a:solidFill>
                  <a:prstClr val="black"/>
                </a:solidFill>
              </a:rPr>
              <a:t>WWW.FROSINONEFORMAZIONE.IT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6CBD3CF-357B-150F-BE4A-506377F1C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238037"/>
            <a:ext cx="558669" cy="55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nstagram logo | Storia, valore, PNG">
            <a:extLst>
              <a:ext uri="{FF2B5EF4-FFF2-40B4-BE49-F238E27FC236}">
                <a16:creationId xmlns:a16="http://schemas.microsoft.com/office/drawing/2014/main" id="{E26DEEB9-CC3E-FD5A-1244-FA198E55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039" y="3955528"/>
            <a:ext cx="929746" cy="52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C8F7D839-6BF4-49F8-2689-9FD80D3E7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212976"/>
            <a:ext cx="558669" cy="55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9468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5910" y="332656"/>
            <a:ext cx="8229600" cy="1143000"/>
          </a:xfrm>
          <a:solidFill>
            <a:srgbClr val="FFCC66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b="1" dirty="0"/>
              <a:t>PERCORSO SCOLASTICO </a:t>
            </a:r>
            <a:br>
              <a:rPr lang="it-IT" b="1" dirty="0"/>
            </a:br>
            <a:r>
              <a:rPr lang="it-IT" dirty="0"/>
              <a:t>5ANNI (3+1+1)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41517"/>
            <a:ext cx="8208912" cy="738799"/>
          </a:xfrm>
          <a:solidFill>
            <a:srgbClr val="FFCCFF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000" b="1" dirty="0"/>
              <a:t>PERCORSI TRIENNALI</a:t>
            </a:r>
            <a:r>
              <a:rPr lang="it-IT" sz="2000" dirty="0"/>
              <a:t>  CON IL RILASCIO DI</a:t>
            </a:r>
          </a:p>
          <a:p>
            <a:pPr marL="0" indent="0" algn="ctr">
              <a:buNone/>
            </a:pPr>
            <a:r>
              <a:rPr lang="it-IT" sz="2000" dirty="0"/>
              <a:t> </a:t>
            </a:r>
            <a:r>
              <a:rPr lang="it-IT" sz="2000" b="1" dirty="0">
                <a:solidFill>
                  <a:prstClr val="black"/>
                </a:solidFill>
              </a:rPr>
              <a:t>ATTESTATO DI QUALIFICA PROFESSIONALE </a:t>
            </a:r>
            <a:r>
              <a:rPr lang="it-IT" sz="2000" dirty="0">
                <a:solidFill>
                  <a:prstClr val="black"/>
                </a:solidFill>
              </a:rPr>
              <a:t>PER</a:t>
            </a:r>
            <a:endParaRPr lang="it-IT" sz="2000" dirty="0"/>
          </a:p>
          <a:p>
            <a:pPr marL="0" indent="0" algn="ctr">
              <a:buNone/>
            </a:pPr>
            <a:endParaRPr lang="it-IT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50777" y="2550295"/>
            <a:ext cx="8200202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it-IT" sz="2000" dirty="0">
                <a:solidFill>
                  <a:prstClr val="black"/>
                </a:solidFill>
              </a:rPr>
              <a:t>OPERATORE BENESSERE </a:t>
            </a:r>
            <a:r>
              <a:rPr lang="it-IT" sz="2000" b="1" dirty="0">
                <a:solidFill>
                  <a:prstClr val="black"/>
                </a:solidFill>
              </a:rPr>
              <a:t>ACCONCIATURA</a:t>
            </a:r>
            <a:endParaRPr lang="it-IT" sz="2000" dirty="0">
              <a:solidFill>
                <a:prstClr val="black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57200" y="3156225"/>
            <a:ext cx="8208912" cy="400110"/>
          </a:xfrm>
          <a:prstGeom prst="rect">
            <a:avLst/>
          </a:prstGeom>
          <a:solidFill>
            <a:srgbClr val="CCFF66"/>
          </a:solidFill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it-IT" sz="2000" dirty="0">
                <a:solidFill>
                  <a:prstClr val="black"/>
                </a:solidFill>
              </a:rPr>
              <a:t>OPERATORE BENESSERE </a:t>
            </a:r>
            <a:r>
              <a:rPr lang="it-IT" sz="2000" b="1" dirty="0">
                <a:solidFill>
                  <a:prstClr val="black"/>
                </a:solidFill>
              </a:rPr>
              <a:t>ESTETISTA</a:t>
            </a:r>
            <a:endParaRPr lang="it-IT" sz="2000" dirty="0">
              <a:solidFill>
                <a:prstClr val="black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65910" y="3726314"/>
            <a:ext cx="8208912" cy="400110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it-IT" sz="2000" dirty="0">
                <a:solidFill>
                  <a:prstClr val="black"/>
                </a:solidFill>
              </a:rPr>
              <a:t>OPERATORE </a:t>
            </a:r>
            <a:r>
              <a:rPr lang="it-IT" sz="2000" b="1" dirty="0">
                <a:solidFill>
                  <a:prstClr val="black"/>
                </a:solidFill>
              </a:rPr>
              <a:t>MECCANICO</a:t>
            </a:r>
            <a:r>
              <a:rPr lang="it-IT" sz="2000" dirty="0">
                <a:solidFill>
                  <a:prstClr val="black"/>
                </a:solidFill>
              </a:rPr>
              <a:t> (MECCATRONICO)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65910" y="4338985"/>
            <a:ext cx="8208912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it-IT" sz="2000" dirty="0">
                <a:solidFill>
                  <a:prstClr val="black"/>
                </a:solidFill>
              </a:rPr>
              <a:t>OPERATORE</a:t>
            </a:r>
            <a:r>
              <a:rPr lang="it-IT" sz="2000" i="1" dirty="0">
                <a:solidFill>
                  <a:prstClr val="black"/>
                </a:solidFill>
              </a:rPr>
              <a:t> </a:t>
            </a:r>
            <a:r>
              <a:rPr lang="it-IT" sz="2000" b="1" dirty="0">
                <a:solidFill>
                  <a:prstClr val="black"/>
                </a:solidFill>
              </a:rPr>
              <a:t>ELETTRICO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51250" y="4992914"/>
            <a:ext cx="8196011" cy="400110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prstClr val="black"/>
                </a:solidFill>
              </a:rPr>
              <a:t>OPERATORE </a:t>
            </a:r>
            <a:r>
              <a:rPr lang="it-IT" sz="2000" b="1" dirty="0">
                <a:solidFill>
                  <a:prstClr val="black"/>
                </a:solidFill>
              </a:rPr>
              <a:t>TERMOIDRAULICO</a:t>
            </a:r>
            <a:endParaRPr lang="it-IT" sz="2000" b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6418E28-1EBB-8D19-ABFA-BC950854824F}"/>
              </a:ext>
            </a:extLst>
          </p:cNvPr>
          <p:cNvSpPr txBox="1"/>
          <p:nvPr/>
        </p:nvSpPr>
        <p:spPr>
          <a:xfrm>
            <a:off x="450777" y="5640409"/>
            <a:ext cx="8196011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prstClr val="black"/>
                </a:solidFill>
              </a:rPr>
              <a:t>OPERATORE </a:t>
            </a:r>
            <a:r>
              <a:rPr lang="it-IT" sz="2000" b="1" dirty="0">
                <a:solidFill>
                  <a:prstClr val="black"/>
                </a:solidFill>
              </a:rPr>
              <a:t>INFORMATICO &amp; GRAFICO INFORMATICO</a:t>
            </a:r>
            <a:endParaRPr lang="it-IT" sz="2000" b="1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E8D2848-61C4-7002-8BCC-2AA03C9B9E22}"/>
              </a:ext>
            </a:extLst>
          </p:cNvPr>
          <p:cNvSpPr txBox="1"/>
          <p:nvPr/>
        </p:nvSpPr>
        <p:spPr>
          <a:xfrm>
            <a:off x="450777" y="6206380"/>
            <a:ext cx="8196011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prstClr val="black"/>
                </a:solidFill>
              </a:rPr>
              <a:t>OPERATORE </a:t>
            </a:r>
            <a:r>
              <a:rPr lang="it-IT" sz="2000" b="1" dirty="0">
                <a:solidFill>
                  <a:prstClr val="black"/>
                </a:solidFill>
              </a:rPr>
              <a:t>AI SERVIZI DI IMPRESA </a:t>
            </a:r>
            <a:r>
              <a:rPr lang="it-IT" sz="2000" b="1">
                <a:solidFill>
                  <a:prstClr val="black"/>
                </a:solidFill>
              </a:rPr>
              <a:t>(Contabile Informatico)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3583495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prstClr val="black"/>
                </a:solidFill>
              </a:rPr>
              <a:t>PERCORSO SCOLASTICO </a:t>
            </a:r>
            <a:br>
              <a:rPr lang="it-IT" sz="4000" dirty="0">
                <a:solidFill>
                  <a:prstClr val="black"/>
                </a:solidFill>
              </a:rPr>
            </a:br>
            <a:r>
              <a:rPr lang="it-IT" sz="4000" dirty="0">
                <a:solidFill>
                  <a:prstClr val="black"/>
                </a:solidFill>
              </a:rPr>
              <a:t>5 ANNI (3+1+1)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24490" y="1412776"/>
            <a:ext cx="8064896" cy="141577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it-IT" sz="3000" dirty="0">
                <a:solidFill>
                  <a:prstClr val="black"/>
                </a:solidFill>
              </a:rPr>
              <a:t>PERCORSO </a:t>
            </a:r>
            <a:r>
              <a:rPr lang="it-IT" sz="3000" b="1" dirty="0">
                <a:solidFill>
                  <a:prstClr val="black"/>
                </a:solidFill>
              </a:rPr>
              <a:t>DI QUARTO ANNO </a:t>
            </a:r>
          </a:p>
          <a:p>
            <a:pPr lvl="0" algn="ctr"/>
            <a:r>
              <a:rPr lang="it-IT" sz="2600" b="1" dirty="0">
                <a:solidFill>
                  <a:prstClr val="black"/>
                </a:solidFill>
              </a:rPr>
              <a:t>SISTEMA DUALE</a:t>
            </a:r>
            <a:endParaRPr lang="it-IT" sz="2800" b="1" dirty="0">
              <a:solidFill>
                <a:prstClr val="black"/>
              </a:solidFill>
            </a:endParaRPr>
          </a:p>
          <a:p>
            <a:pPr lvl="0" algn="ctr"/>
            <a:r>
              <a:rPr lang="it-IT" sz="3000" dirty="0">
                <a:solidFill>
                  <a:prstClr val="black"/>
                </a:solidFill>
              </a:rPr>
              <a:t>CON RILASCIO </a:t>
            </a:r>
            <a:r>
              <a:rPr lang="it-IT" sz="3000" b="1" dirty="0">
                <a:solidFill>
                  <a:prstClr val="black"/>
                </a:solidFill>
              </a:rPr>
              <a:t>DUPLICE TITOLO DI STUDIO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24490" y="2924944"/>
            <a:ext cx="7359878" cy="1477328"/>
          </a:xfrm>
          <a:prstGeom prst="rect">
            <a:avLst/>
          </a:prstGeom>
          <a:solidFill>
            <a:srgbClr val="FFFFCC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it-IT" sz="3000" b="1" dirty="0">
                <a:solidFill>
                  <a:prstClr val="black"/>
                </a:solidFill>
              </a:rPr>
              <a:t>1° DIPLOMA TECNICO PROFESSIONALE </a:t>
            </a:r>
            <a:r>
              <a:rPr lang="it-IT" sz="3000" dirty="0">
                <a:solidFill>
                  <a:prstClr val="black"/>
                </a:solidFill>
              </a:rPr>
              <a:t>PER</a:t>
            </a:r>
          </a:p>
          <a:p>
            <a:pPr lvl="0" algn="ctr"/>
            <a:r>
              <a:rPr lang="it-IT" sz="3000" dirty="0">
                <a:solidFill>
                  <a:prstClr val="black"/>
                </a:solidFill>
              </a:rPr>
              <a:t>«</a:t>
            </a:r>
            <a:r>
              <a:rPr lang="it-IT" sz="3000" b="1" dirty="0">
                <a:solidFill>
                  <a:prstClr val="black"/>
                </a:solidFill>
              </a:rPr>
              <a:t>ACCONCIATURA»   </a:t>
            </a:r>
          </a:p>
          <a:p>
            <a:pPr lvl="0" algn="ctr"/>
            <a:r>
              <a:rPr lang="it-IT" sz="3000" b="1" dirty="0">
                <a:solidFill>
                  <a:prstClr val="black"/>
                </a:solidFill>
              </a:rPr>
              <a:t>«TRATTAMENTI ESTETICI</a:t>
            </a:r>
            <a:r>
              <a:rPr lang="it-IT" sz="2600" dirty="0">
                <a:solidFill>
                  <a:prstClr val="black"/>
                </a:solidFill>
              </a:rPr>
              <a:t>»</a:t>
            </a:r>
            <a:endParaRPr lang="it-IT" sz="2600" b="1" dirty="0">
              <a:solidFill>
                <a:prstClr val="black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547664" y="4509120"/>
            <a:ext cx="7041722" cy="1975926"/>
          </a:xfrm>
          <a:prstGeom prst="rect">
            <a:avLst/>
          </a:prstGeom>
          <a:solidFill>
            <a:srgbClr val="CCFFCC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it-IT" sz="3000" b="1" dirty="0">
                <a:solidFill>
                  <a:prstClr val="black"/>
                </a:solidFill>
              </a:rPr>
              <a:t>2° SPECIALIZZAZIONE PER L’ABILITAZIONE  ALL’APERTURA DELL’ATTIVITA’ IN PROPRIO</a:t>
            </a:r>
          </a:p>
          <a:p>
            <a:pPr lvl="1" algn="ctr">
              <a:spcBef>
                <a:spcPct val="20000"/>
              </a:spcBef>
            </a:pPr>
            <a:r>
              <a:rPr lang="it-IT" sz="2600" dirty="0">
                <a:solidFill>
                  <a:prstClr val="black"/>
                </a:solidFill>
              </a:rPr>
              <a:t>SALONE DELL’ACCONCIATURA</a:t>
            </a:r>
          </a:p>
          <a:p>
            <a:pPr lvl="1" algn="ctr">
              <a:spcBef>
                <a:spcPct val="20000"/>
              </a:spcBef>
            </a:pPr>
            <a:r>
              <a:rPr lang="it-IT" sz="2600" dirty="0">
                <a:solidFill>
                  <a:prstClr val="black"/>
                </a:solidFill>
              </a:rPr>
              <a:t>CENTRO ESTETICO</a:t>
            </a:r>
          </a:p>
        </p:txBody>
      </p:sp>
    </p:spTree>
    <p:extLst>
      <p:ext uri="{BB962C8B-B14F-4D97-AF65-F5344CB8AC3E}">
        <p14:creationId xmlns:p14="http://schemas.microsoft.com/office/powerpoint/2010/main" val="1919565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prstClr val="black"/>
                </a:solidFill>
              </a:rPr>
              <a:t>PERCORSO SCOLASTICO </a:t>
            </a:r>
            <a:br>
              <a:rPr lang="it-IT" sz="4000" dirty="0">
                <a:solidFill>
                  <a:prstClr val="black"/>
                </a:solidFill>
              </a:rPr>
            </a:br>
            <a:r>
              <a:rPr lang="it-IT" sz="4000" dirty="0">
                <a:solidFill>
                  <a:prstClr val="black"/>
                </a:solidFill>
              </a:rPr>
              <a:t>5 ANNI (3+1+1)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95536" y="1700808"/>
            <a:ext cx="8352928" cy="4585871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L’ATTESTATO DI QUALIFICA PROFESSIONALE </a:t>
            </a:r>
            <a:r>
              <a:rPr lang="it-IT" sz="3200" b="1" dirty="0">
                <a:solidFill>
                  <a:schemeClr val="tx2"/>
                </a:solidFill>
              </a:rPr>
              <a:t>TRIENNALE</a:t>
            </a:r>
            <a:r>
              <a:rPr lang="it-IT" sz="3200" b="1" dirty="0"/>
              <a:t>  </a:t>
            </a:r>
          </a:p>
          <a:p>
            <a:pPr algn="ctr"/>
            <a:r>
              <a:rPr lang="it-IT" sz="3200" b="1" dirty="0"/>
              <a:t> «</a:t>
            </a:r>
            <a:r>
              <a:rPr lang="it-IT" sz="3200" dirty="0"/>
              <a:t>TITOLO INTERNAZIONALE» </a:t>
            </a:r>
          </a:p>
          <a:p>
            <a:pPr algn="ctr"/>
            <a:r>
              <a:rPr lang="it-IT" sz="3200" dirty="0"/>
              <a:t>CORRISPONDE AL </a:t>
            </a:r>
            <a:r>
              <a:rPr lang="it-IT" sz="3200" b="1" dirty="0"/>
              <a:t>TERZO LIVELLO EUROPEO</a:t>
            </a:r>
          </a:p>
          <a:p>
            <a:pPr algn="ctr"/>
            <a:r>
              <a:rPr lang="it-IT" sz="3200" b="1" dirty="0"/>
              <a:t>«EQF»</a:t>
            </a:r>
          </a:p>
          <a:p>
            <a:pPr algn="ctr"/>
            <a:r>
              <a:rPr lang="it-IT" sz="4400" b="1" dirty="0" err="1"/>
              <a:t>European</a:t>
            </a:r>
            <a:r>
              <a:rPr lang="it-IT" sz="4400" b="1" dirty="0"/>
              <a:t> </a:t>
            </a:r>
          </a:p>
          <a:p>
            <a:pPr algn="ctr"/>
            <a:r>
              <a:rPr lang="it-IT" sz="4400" b="1" dirty="0" err="1"/>
              <a:t>Qualification</a:t>
            </a:r>
            <a:r>
              <a:rPr lang="it-IT" sz="4400" b="1" dirty="0"/>
              <a:t> </a:t>
            </a:r>
          </a:p>
          <a:p>
            <a:pPr algn="ctr"/>
            <a:r>
              <a:rPr lang="it-IT" sz="4400" b="1" dirty="0"/>
              <a:t>Framework</a:t>
            </a:r>
          </a:p>
        </p:txBody>
      </p:sp>
    </p:spTree>
    <p:extLst>
      <p:ext uri="{BB962C8B-B14F-4D97-AF65-F5344CB8AC3E}">
        <p14:creationId xmlns:p14="http://schemas.microsoft.com/office/powerpoint/2010/main" val="1224223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prstClr val="black"/>
                </a:solidFill>
              </a:rPr>
              <a:t>PERCORSO SCOLASTICO </a:t>
            </a:r>
            <a:br>
              <a:rPr lang="it-IT" sz="4000" dirty="0">
                <a:solidFill>
                  <a:prstClr val="black"/>
                </a:solidFill>
              </a:rPr>
            </a:br>
            <a:r>
              <a:rPr lang="it-IT" sz="4000" dirty="0">
                <a:solidFill>
                  <a:prstClr val="black"/>
                </a:solidFill>
              </a:rPr>
              <a:t>5 ANNI (3+1+1)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95536" y="1700808"/>
            <a:ext cx="8352928" cy="4585871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IL DIPLOMA TECNICO PROFESSIONALE DI </a:t>
            </a:r>
            <a:r>
              <a:rPr lang="it-IT" sz="3200" b="1" dirty="0">
                <a:solidFill>
                  <a:srgbClr val="7030A0"/>
                </a:solidFill>
              </a:rPr>
              <a:t>QUARTO ANNO  </a:t>
            </a:r>
          </a:p>
          <a:p>
            <a:pPr algn="ctr"/>
            <a:r>
              <a:rPr lang="it-IT" sz="3200" b="1" dirty="0"/>
              <a:t> «</a:t>
            </a:r>
            <a:r>
              <a:rPr lang="it-IT" sz="3200" dirty="0"/>
              <a:t>TITOLO INTERNAZIONALE» </a:t>
            </a:r>
          </a:p>
          <a:p>
            <a:pPr algn="ctr"/>
            <a:r>
              <a:rPr lang="it-IT" sz="3200" dirty="0"/>
              <a:t>CORRISPONDE AL «</a:t>
            </a:r>
            <a:r>
              <a:rPr lang="it-IT" sz="3200" b="1" dirty="0"/>
              <a:t>IV LIVELLO EUROPEO»</a:t>
            </a:r>
          </a:p>
          <a:p>
            <a:pPr algn="ctr"/>
            <a:r>
              <a:rPr lang="it-IT" sz="3200" b="1" dirty="0"/>
              <a:t>«EQF»</a:t>
            </a:r>
          </a:p>
          <a:p>
            <a:pPr algn="ctr"/>
            <a:r>
              <a:rPr lang="it-IT" sz="4400" b="1" dirty="0" err="1"/>
              <a:t>European</a:t>
            </a:r>
            <a:r>
              <a:rPr lang="it-IT" sz="4400" b="1" dirty="0"/>
              <a:t> </a:t>
            </a:r>
          </a:p>
          <a:p>
            <a:pPr algn="ctr"/>
            <a:r>
              <a:rPr lang="it-IT" sz="4400" b="1" dirty="0" err="1"/>
              <a:t>Qualification</a:t>
            </a:r>
            <a:r>
              <a:rPr lang="it-IT" sz="4400" b="1" dirty="0"/>
              <a:t> </a:t>
            </a:r>
          </a:p>
          <a:p>
            <a:pPr algn="ctr"/>
            <a:r>
              <a:rPr lang="it-IT" sz="4400" b="1" dirty="0"/>
              <a:t>Framework</a:t>
            </a:r>
          </a:p>
        </p:txBody>
      </p:sp>
    </p:spTree>
    <p:extLst>
      <p:ext uri="{BB962C8B-B14F-4D97-AF65-F5344CB8AC3E}">
        <p14:creationId xmlns:p14="http://schemas.microsoft.com/office/powerpoint/2010/main" val="2322179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it-IT" b="1" dirty="0"/>
              <a:t>PERCORSO SCOLASTICO </a:t>
            </a:r>
            <a:br>
              <a:rPr lang="it-IT" dirty="0"/>
            </a:br>
            <a:r>
              <a:rPr lang="it-IT" dirty="0"/>
              <a:t>5 ANNI (3+1+1)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  <a:solidFill>
            <a:srgbClr val="FFCCFF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/>
              <a:t>PERCORSO DI </a:t>
            </a:r>
            <a:r>
              <a:rPr lang="it-IT" b="1" dirty="0"/>
              <a:t>QUINTO ANNO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PRESSO ALTRI ISTITUTI SUPERIORI</a:t>
            </a:r>
          </a:p>
          <a:p>
            <a:pPr marL="0" indent="0" algn="ctr">
              <a:buNone/>
            </a:pPr>
            <a:r>
              <a:rPr lang="it-IT" b="1" dirty="0"/>
              <a:t>ad esempio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ISTITUTI TECNICI</a:t>
            </a:r>
          </a:p>
          <a:p>
            <a:pPr marL="0" indent="0" algn="ctr">
              <a:buNone/>
            </a:pPr>
            <a:r>
              <a:rPr lang="it-IT" dirty="0"/>
              <a:t>Settore: Informatica - Ragioneria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ISTITUTI PROFESSIONALI</a:t>
            </a:r>
          </a:p>
          <a:p>
            <a:pPr marL="0" indent="0" algn="ctr">
              <a:buNone/>
            </a:pPr>
            <a:r>
              <a:rPr lang="it-IT" dirty="0"/>
              <a:t>Settore: Moda – Operatore Socio Sanitario </a:t>
            </a:r>
          </a:p>
        </p:txBody>
      </p:sp>
    </p:spTree>
    <p:extLst>
      <p:ext uri="{BB962C8B-B14F-4D97-AF65-F5344CB8AC3E}">
        <p14:creationId xmlns:p14="http://schemas.microsoft.com/office/powerpoint/2010/main" val="13251631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2483</Words>
  <Application>Microsoft Office PowerPoint</Application>
  <PresentationFormat>Presentazione su schermo (4:3)</PresentationFormat>
  <Paragraphs>464</Paragraphs>
  <Slides>45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45</vt:i4>
      </vt:variant>
    </vt:vector>
  </HeadingPairs>
  <TitlesOfParts>
    <vt:vector size="56" baseType="lpstr">
      <vt:lpstr>Algerian</vt:lpstr>
      <vt:lpstr>Arial</vt:lpstr>
      <vt:lpstr>Calibri</vt:lpstr>
      <vt:lpstr>Century</vt:lpstr>
      <vt:lpstr>Cooper Black</vt:lpstr>
      <vt:lpstr>Eras Bold ITC</vt:lpstr>
      <vt:lpstr>Eras Medium ITC</vt:lpstr>
      <vt:lpstr>Georgia</vt:lpstr>
      <vt:lpstr>Symbol</vt:lpstr>
      <vt:lpstr>Times New Roman</vt:lpstr>
      <vt:lpstr>Tema di Office</vt:lpstr>
      <vt:lpstr>Presentazione standard di PowerPoint</vt:lpstr>
      <vt:lpstr>CENTRO DI FORMAZIONE  PROFESSIONALE CASSINO  VIALE BONOMI N. 2 - Tel 0776 23506  Email: cfpcassino@frosinoneformazione.it   Sito web: www.frosinoneformazione.it</vt:lpstr>
      <vt:lpstr>CENTRO DI FORMAZIONE  PROFESSIONALE CASSINO  VIALE BONOMI N. 2 - Tel 0776 23506  Email: cfpcassino@frosinoneformazione.it   Sito web: www.frosinoneformazione.it</vt:lpstr>
      <vt:lpstr>«UN TITOLO INTERNAZIONALE»</vt:lpstr>
      <vt:lpstr> PERCORSO SCOLASTICO  5ANNI (3+1+1) </vt:lpstr>
      <vt:lpstr>PERCORSO SCOLASTICO  5 ANNI (3+1+1)</vt:lpstr>
      <vt:lpstr>PERCORSO SCOLASTICO  5 ANNI (3+1+1)</vt:lpstr>
      <vt:lpstr>PERCORSO SCOLASTICO  5 ANNI (3+1+1)</vt:lpstr>
      <vt:lpstr>PERCORSO SCOLASTICO  5 ANNI (3+1+1)</vt:lpstr>
      <vt:lpstr>PERCORSO SCOLASTICO  5 ANNI (3+1+1)</vt:lpstr>
      <vt:lpstr>CORSI GRATUITI</vt:lpstr>
      <vt:lpstr>CORSI GRATUITI</vt:lpstr>
      <vt:lpstr>FORMAZIONE PROFESSIONALE</vt:lpstr>
      <vt:lpstr>Presentazione standard di PowerPoint</vt:lpstr>
      <vt:lpstr>Presentazione standard di PowerPoint</vt:lpstr>
      <vt:lpstr>PIU’ PRATICA MENO TEORIA</vt:lpstr>
      <vt:lpstr>PIU’ PRATICA MENO TEORIA</vt:lpstr>
      <vt:lpstr>PIU’ PRATICA MENO TEORIA</vt:lpstr>
      <vt:lpstr>INSERIMENTO AL LAVORO</vt:lpstr>
      <vt:lpstr>INSERIMENTO AL LAVORO</vt:lpstr>
      <vt:lpstr>INSERIMENTO AL LAVORO</vt:lpstr>
      <vt:lpstr>INSERIMENTO AL LAVORO</vt:lpstr>
      <vt:lpstr>PROSEGUIRE GLI STUDI</vt:lpstr>
      <vt:lpstr>INSERIMENTO AI CORSI</vt:lpstr>
      <vt:lpstr>INSERIMENTO AI CORSI</vt:lpstr>
      <vt:lpstr>REGOLE PER ISCRIZIONI</vt:lpstr>
      <vt:lpstr>REGOLE PER ISCRIZIONI</vt:lpstr>
      <vt:lpstr>INSERIMENTO AI CORSI</vt:lpstr>
      <vt:lpstr>INSERIMENTO AI CORSI</vt:lpstr>
      <vt:lpstr>C.F.P. E NON PIU’ ENAIP O ENAP?</vt:lpstr>
      <vt:lpstr>MODALITA’ D’ISCRIZIONE ON-LINE </vt:lpstr>
      <vt:lpstr>MODALITA’ D’ISCRIZIONE ON-LINE </vt:lpstr>
      <vt:lpstr>OPEN DAY  «IN SICUREZZA»</vt:lpstr>
      <vt:lpstr>OPEN DAY  «IN SICUREZZA»</vt:lpstr>
      <vt:lpstr>CENTRO DI FORMAZIONE  PROFESSIONALE CASSINO  VIALE BONOMI N. 2 - Tel 0776 23506  Email: cfpcassino@frosinoneformazione.it   Sito web: www.frosinoneformazione.it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OPEN DAY  «IN SICUREZZA»</vt:lpstr>
      <vt:lpstr>CENTRO DI FORMAZIONE  PROFESSIONALE CASSINO  VIALE BONOMI N. 2 - Tel 0776 23506  Email: cfpcassino@frosinoneformazione.it   Sito web: www.frosinoneformazione.it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Roberta</dc:creator>
  <cp:lastModifiedBy>Orientamento Secondaria</cp:lastModifiedBy>
  <cp:revision>114</cp:revision>
  <cp:lastPrinted>2022-11-09T10:32:49Z</cp:lastPrinted>
  <dcterms:created xsi:type="dcterms:W3CDTF">2020-12-02T21:04:26Z</dcterms:created>
  <dcterms:modified xsi:type="dcterms:W3CDTF">2025-01-09T14:37:49Z</dcterms:modified>
</cp:coreProperties>
</file>